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54"/>
  </p:notesMasterIdLst>
  <p:sldIdLst>
    <p:sldId id="345" r:id="rId2"/>
    <p:sldId id="405" r:id="rId3"/>
    <p:sldId id="357" r:id="rId4"/>
    <p:sldId id="358" r:id="rId5"/>
    <p:sldId id="359" r:id="rId6"/>
    <p:sldId id="360" r:id="rId7"/>
    <p:sldId id="361" r:id="rId8"/>
    <p:sldId id="408" r:id="rId9"/>
    <p:sldId id="409" r:id="rId10"/>
    <p:sldId id="411" r:id="rId11"/>
    <p:sldId id="362" r:id="rId12"/>
    <p:sldId id="429" r:id="rId13"/>
    <p:sldId id="430" r:id="rId14"/>
    <p:sldId id="431" r:id="rId15"/>
    <p:sldId id="363" r:id="rId16"/>
    <p:sldId id="410" r:id="rId17"/>
    <p:sldId id="456" r:id="rId18"/>
    <p:sldId id="412" r:id="rId19"/>
    <p:sldId id="365" r:id="rId20"/>
    <p:sldId id="366" r:id="rId21"/>
    <p:sldId id="466" r:id="rId22"/>
    <p:sldId id="367" r:id="rId23"/>
    <p:sldId id="368" r:id="rId24"/>
    <p:sldId id="364" r:id="rId25"/>
    <p:sldId id="457" r:id="rId26"/>
    <p:sldId id="369" r:id="rId27"/>
    <p:sldId id="370" r:id="rId28"/>
    <p:sldId id="371" r:id="rId29"/>
    <p:sldId id="465" r:id="rId30"/>
    <p:sldId id="459" r:id="rId31"/>
    <p:sldId id="460" r:id="rId32"/>
    <p:sldId id="461" r:id="rId33"/>
    <p:sldId id="462" r:id="rId34"/>
    <p:sldId id="463" r:id="rId35"/>
    <p:sldId id="464" r:id="rId36"/>
    <p:sldId id="372" r:id="rId37"/>
    <p:sldId id="458" r:id="rId38"/>
    <p:sldId id="373" r:id="rId39"/>
    <p:sldId id="454" r:id="rId40"/>
    <p:sldId id="417" r:id="rId41"/>
    <p:sldId id="415" r:id="rId42"/>
    <p:sldId id="439" r:id="rId43"/>
    <p:sldId id="440" r:id="rId44"/>
    <p:sldId id="453" r:id="rId45"/>
    <p:sldId id="441" r:id="rId46"/>
    <p:sldId id="442" r:id="rId47"/>
    <p:sldId id="444" r:id="rId48"/>
    <p:sldId id="445" r:id="rId49"/>
    <p:sldId id="447" r:id="rId50"/>
    <p:sldId id="448" r:id="rId51"/>
    <p:sldId id="443" r:id="rId52"/>
    <p:sldId id="324" r:id="rId5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4" autoAdjust="0"/>
    <p:restoredTop sz="94660"/>
  </p:normalViewPr>
  <p:slideViewPr>
    <p:cSldViewPr>
      <p:cViewPr varScale="1">
        <p:scale>
          <a:sx n="110" d="100"/>
          <a:sy n="110" d="100"/>
        </p:scale>
        <p:origin x="169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88AED7-D1C6-4F51-84D7-49E0BD762EF6}" type="datetimeFigureOut">
              <a:rPr lang="tr-TR" smtClean="0"/>
              <a:t>24.3.2022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0B2AE6-8AC9-4DB6-8688-C4C33501AD6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826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Başlık"/>
          <p:cNvSpPr>
            <a:spLocks noGrp="1"/>
          </p:cNvSpPr>
          <p:nvPr>
            <p:ph type="ctrTitle"/>
          </p:nvPr>
        </p:nvSpPr>
        <p:spPr>
          <a:xfrm>
            <a:off x="1432560" y="359897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2" name="21 Alt Başlık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11079-020F-4D85-B7D2-693028CBE51B}" type="datetime1">
              <a:rPr lang="tr-TR" smtClean="0"/>
              <a:t>24.3.2022</a:t>
            </a:fld>
            <a:endParaRPr lang="tr-TR"/>
          </a:p>
        </p:txBody>
      </p:sp>
      <p:sp>
        <p:nvSpPr>
          <p:cNvPr id="20" name="19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9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Oval"/>
          <p:cNvSpPr/>
          <p:nvPr/>
        </p:nvSpPr>
        <p:spPr>
          <a:xfrm>
            <a:off x="921433" y="1413803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Oval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8EBEF-3C62-434E-98B6-CEFE234FA8D9}" type="datetime1">
              <a:rPr lang="tr-TR" smtClean="0"/>
              <a:t>24.3.2022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ikdörtgen"/>
          <p:cNvSpPr/>
          <p:nvPr/>
        </p:nvSpPr>
        <p:spPr>
          <a:xfrm>
            <a:off x="2282890" y="-54"/>
            <a:ext cx="6858000" cy="685805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E6BF2-2463-4C87-B807-EB0D0FC30B3F}" type="datetime1">
              <a:rPr lang="tr-TR" smtClean="0"/>
              <a:t>24.3.2022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Dikdörtgen"/>
          <p:cNvSpPr/>
          <p:nvPr/>
        </p:nvSpPr>
        <p:spPr bwMode="invGray">
          <a:xfrm>
            <a:off x="2286000" y="1"/>
            <a:ext cx="76200" cy="685805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Oval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Oval"/>
          <p:cNvSpPr/>
          <p:nvPr/>
        </p:nvSpPr>
        <p:spPr>
          <a:xfrm>
            <a:off x="2408064" y="2745871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59F43-F816-4E30-A7ED-AAA0AE440FE9}" type="datetime1">
              <a:rPr lang="tr-TR" smtClean="0"/>
              <a:t>24.3.2022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328279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63440" y="328279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5680F-860F-4C77-90A9-A699C883422A}" type="datetime1">
              <a:rPr lang="tr-TR" smtClean="0"/>
              <a:t>24.3.2022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3288-C2AA-435F-8888-508E8C9A01E2}" type="datetime1">
              <a:rPr lang="tr-TR" smtClean="0"/>
              <a:t>24.3.2022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Dikdörtgen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126B-FD8A-43A1-8D69-1C34134A4534}" type="datetime1">
              <a:rPr lang="tr-TR" smtClean="0"/>
              <a:t>24.3.2022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6" name="5 Dikdörtgen"/>
          <p:cNvSpPr/>
          <p:nvPr/>
        </p:nvSpPr>
        <p:spPr bwMode="invGray">
          <a:xfrm>
            <a:off x="1014984" y="-54"/>
            <a:ext cx="73152" cy="685805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16777"/>
            <a:ext cx="3810000" cy="1162051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57200" y="1406965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457200" y="2133601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1C978-1FD9-448E-BE12-1AF5A1B3566E}" type="datetime1">
              <a:rPr lang="tr-TR" smtClean="0"/>
              <a:t>24.3.2022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CF2B3-01B1-4081-96D7-1D90C99CB4C9}" type="datetime1">
              <a:rPr lang="tr-TR" smtClean="0"/>
              <a:t>24.3.2022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Dikdörtgen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838200" y="1143004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9" name="8 Akış Çizelgesi: İşlem"/>
          <p:cNvSpPr/>
          <p:nvPr/>
        </p:nvSpPr>
        <p:spPr>
          <a:xfrm rot="19468671">
            <a:off x="396725" y="954342"/>
            <a:ext cx="685800" cy="204311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Akış Çizelgesi: İşlem"/>
          <p:cNvSpPr/>
          <p:nvPr/>
        </p:nvSpPr>
        <p:spPr>
          <a:xfrm rot="2103354" flipH="1">
            <a:off x="5003667" y="936786"/>
            <a:ext cx="649224" cy="204311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9A2C5-0662-44E4-AB39-740B2B96114E}" type="datetime1">
              <a:rPr lang="tr-TR" smtClean="0"/>
              <a:t>24.3.2022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858000" y="274640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88EA-BBEE-484A-8DC1-C42A4E034A41}" type="datetime1">
              <a:rPr lang="tr-TR" smtClean="0"/>
              <a:t>24.3.2022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Pasta"/>
          <p:cNvSpPr/>
          <p:nvPr/>
        </p:nvSpPr>
        <p:spPr>
          <a:xfrm>
            <a:off x="-815927" y="-815921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Oval"/>
          <p:cNvSpPr/>
          <p:nvPr/>
        </p:nvSpPr>
        <p:spPr>
          <a:xfrm>
            <a:off x="168818" y="21103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Halka"/>
          <p:cNvSpPr/>
          <p:nvPr/>
        </p:nvSpPr>
        <p:spPr>
          <a:xfrm rot="2315675">
            <a:off x="182883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>
          <a:xfrm>
            <a:off x="1012875" y="-54"/>
            <a:ext cx="8131127" cy="685805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4 Başlık Yer Tutucusu"/>
          <p:cNvSpPr>
            <a:spLocks noGrp="1"/>
          </p:cNvSpPr>
          <p:nvPr>
            <p:ph type="title"/>
          </p:nvPr>
        </p:nvSpPr>
        <p:spPr>
          <a:xfrm>
            <a:off x="1435608" y="274639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Metin Yer Tutucusu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24" name="23 Veri Yer Tutucusu"/>
          <p:cNvSpPr>
            <a:spLocks noGrp="1"/>
          </p:cNvSpPr>
          <p:nvPr>
            <p:ph type="dt" sz="half" idx="2"/>
          </p:nvPr>
        </p:nvSpPr>
        <p:spPr>
          <a:xfrm>
            <a:off x="3581400" y="6305549"/>
            <a:ext cx="2133600" cy="476251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6540C18-94F5-464A-BABB-81F7C4379545}" type="datetime1">
              <a:rPr lang="tr-TR" smtClean="0"/>
              <a:t>24.3.2022</a:t>
            </a:fld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3"/>
          </p:nvPr>
        </p:nvSpPr>
        <p:spPr>
          <a:xfrm>
            <a:off x="5715000" y="6305549"/>
            <a:ext cx="2895600" cy="476251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tr-TR"/>
          </a:p>
        </p:txBody>
      </p:sp>
      <p:sp>
        <p:nvSpPr>
          <p:cNvPr id="22" name="21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613648" y="6305549"/>
            <a:ext cx="457200" cy="476251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5" name="14 Dikdörtgen"/>
          <p:cNvSpPr/>
          <p:nvPr/>
        </p:nvSpPr>
        <p:spPr bwMode="invGray">
          <a:xfrm>
            <a:off x="1014984" y="-54"/>
            <a:ext cx="73152" cy="685805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gif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1.jpe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jpeg"/><Relationship Id="rId7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7.jpeg"/><Relationship Id="rId4" Type="http://schemas.openxmlformats.org/officeDocument/2006/relationships/image" Target="../media/image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8.jpeg"/><Relationship Id="rId4" Type="http://schemas.openxmlformats.org/officeDocument/2006/relationships/image" Target="../media/image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9.jpeg"/><Relationship Id="rId4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0.jpeg"/><Relationship Id="rId4" Type="http://schemas.openxmlformats.org/officeDocument/2006/relationships/image" Target="../media/image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1.jpeg"/><Relationship Id="rId4" Type="http://schemas.openxmlformats.org/officeDocument/2006/relationships/image" Target="../media/image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2" descr="C:\Users\başkanlık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sp>
        <p:nvSpPr>
          <p:cNvPr id="15" name="14 Dikdörtgen"/>
          <p:cNvSpPr/>
          <p:nvPr/>
        </p:nvSpPr>
        <p:spPr>
          <a:xfrm>
            <a:off x="1071538" y="359142"/>
            <a:ext cx="802553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r-TR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T.C.</a:t>
            </a:r>
          </a:p>
          <a:p>
            <a:pPr algn="ctr"/>
            <a:r>
              <a:rPr lang="tr-TR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GENÇLİK VE SPOR BAKANLIĞI</a:t>
            </a:r>
          </a:p>
          <a:p>
            <a:pPr algn="ctr"/>
            <a:r>
              <a:rPr lang="tr-TR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TÜRKİYE BADMİNTON FEDERASYONU</a:t>
            </a:r>
            <a:endParaRPr lang="tr-TR" sz="3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5084303" y="6215082"/>
            <a:ext cx="405969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tr-TR" sz="1400" b="1" cap="none" spc="0" dirty="0" smtClean="0">
                <a:ln/>
                <a:solidFill>
                  <a:schemeClr val="accent3"/>
                </a:solidFill>
                <a:effectLst/>
              </a:rPr>
              <a:t>Hazırlayan :Türkiye Badminton Federasyonu</a:t>
            </a:r>
          </a:p>
          <a:p>
            <a:pPr algn="ctr"/>
            <a:r>
              <a:rPr lang="tr-TR" sz="1400" b="1" dirty="0" smtClean="0">
                <a:ln/>
                <a:solidFill>
                  <a:schemeClr val="accent3"/>
                </a:solidFill>
              </a:rPr>
              <a:t>                     </a:t>
            </a:r>
            <a:endParaRPr lang="tr-TR" sz="1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1026" name="Picture 2" descr="F:\BADMİNTON\HAKEM\KURAL RESİMLERİ\logo (1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34503" y="2188867"/>
            <a:ext cx="3265213" cy="3140992"/>
          </a:xfrm>
          <a:prstGeom prst="rect">
            <a:avLst/>
          </a:prstGeom>
          <a:noFill/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4932040" y="5949280"/>
            <a:ext cx="4165027" cy="832521"/>
          </a:xfrm>
        </p:spPr>
        <p:txBody>
          <a:bodyPr/>
          <a:lstStyle/>
          <a:p>
            <a:r>
              <a:rPr lang="tr-TR" sz="1400" b="1" dirty="0" smtClean="0">
                <a:solidFill>
                  <a:schemeClr val="tx1"/>
                </a:solidFill>
              </a:rPr>
              <a:t>Merkez Hakem Kurulu</a:t>
            </a:r>
            <a:endParaRPr lang="tr-TR" sz="1400" b="1" dirty="0">
              <a:solidFill>
                <a:schemeClr val="tx1"/>
              </a:solidFill>
            </a:endParaRP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433" y="2276872"/>
            <a:ext cx="2847114" cy="3096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000100" y="1500173"/>
            <a:ext cx="8143932" cy="5357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7 Dikdörtgen"/>
          <p:cNvSpPr/>
          <p:nvPr/>
        </p:nvSpPr>
        <p:spPr>
          <a:xfrm>
            <a:off x="285720" y="625065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11 Dikdörtgen"/>
          <p:cNvSpPr/>
          <p:nvPr/>
        </p:nvSpPr>
        <p:spPr>
          <a:xfrm>
            <a:off x="1475656" y="1620194"/>
            <a:ext cx="716831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MÜSABAKA BAŞHAKEMİ VE SERVİS HAKEMLERİNE TALİMATLAR </a:t>
            </a:r>
            <a:endParaRPr lang="tr-TR" sz="60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10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pic>
        <p:nvPicPr>
          <p:cNvPr id="13" name="Picture 4" descr="C:\Users\başkanlık\Desktop\bayrak_07_yunus_tam35-blogspot-com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57652" y="0"/>
            <a:ext cx="2571736" cy="1620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</a:t>
            </a:fld>
            <a:endParaRPr lang="tr-TR"/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4624"/>
            <a:ext cx="1468849" cy="14555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732354" y="1991761"/>
            <a:ext cx="5431934" cy="3309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3500430" y="373543"/>
            <a:ext cx="39882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TALİMATLAR</a:t>
            </a:r>
            <a:endParaRPr lang="tr-TR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5786446" y="3619947"/>
            <a:ext cx="30718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</a:t>
            </a:fld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2051720" y="2132856"/>
            <a:ext cx="59046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BU TALİMATLAR </a:t>
            </a:r>
            <a:r>
              <a:rPr lang="tr-TR" sz="2400" dirty="0" smtClean="0"/>
              <a:t>ÜLKEMİZDEKİ </a:t>
            </a:r>
            <a:r>
              <a:rPr lang="en-US" sz="2400" dirty="0" smtClean="0"/>
              <a:t>TÜM</a:t>
            </a:r>
            <a:endParaRPr lang="tr-TR" sz="2400" dirty="0" smtClean="0"/>
          </a:p>
          <a:p>
            <a:r>
              <a:rPr lang="en-US" sz="2400" dirty="0" smtClean="0"/>
              <a:t>HAKEMLERE,GELİŞİMİNE </a:t>
            </a:r>
            <a:r>
              <a:rPr lang="en-US" sz="2400" dirty="0"/>
              <a:t>YARDIMCI OLMAK,BADMİNTON SUNUMUNU </a:t>
            </a:r>
            <a:r>
              <a:rPr lang="en-US" sz="2400" dirty="0" smtClean="0"/>
              <a:t>GELİŞTİRMEK</a:t>
            </a:r>
            <a:r>
              <a:rPr lang="tr-TR" sz="2400" dirty="0" smtClean="0"/>
              <a:t> </a:t>
            </a:r>
            <a:r>
              <a:rPr lang="en-US" sz="2400" dirty="0" smtClean="0"/>
              <a:t>HERHANGİ </a:t>
            </a:r>
            <a:r>
              <a:rPr lang="en-US" sz="2400" dirty="0"/>
              <a:t>BİR TURNUVADA REKEBETİ HAFİFLETMEK KURALLARDA TUTARLILIK SAĞLAMAK AMACI İLE HAZIRLANMIŞTIR.</a:t>
            </a: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466692" y="1952568"/>
            <a:ext cx="7426734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3648578" y="-24"/>
            <a:ext cx="28349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KIYAFET 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2286000" y="2274838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KIYAFET</a:t>
            </a:r>
          </a:p>
          <a:p>
            <a:r>
              <a:rPr lang="en-US" sz="2400" dirty="0"/>
              <a:t>-GÖRÜNÜM HER ZAMAN ÖNEMLİDİR</a:t>
            </a:r>
          </a:p>
          <a:p>
            <a:r>
              <a:rPr lang="en-US" sz="2400" dirty="0"/>
              <a:t>-DAİMA FEDERASYON ONAYLI KIYAFET </a:t>
            </a:r>
            <a:r>
              <a:rPr lang="en-US" sz="2400" dirty="0" smtClean="0"/>
              <a:t>KULLANIN</a:t>
            </a:r>
            <a:endParaRPr lang="tr-TR" sz="2400" dirty="0" smtClean="0"/>
          </a:p>
          <a:p>
            <a:r>
              <a:rPr lang="en-US" sz="2400" dirty="0" smtClean="0"/>
              <a:t> </a:t>
            </a:r>
            <a:r>
              <a:rPr lang="tr-TR" sz="2400" dirty="0" smtClean="0"/>
              <a:t>-</a:t>
            </a:r>
            <a:r>
              <a:rPr lang="en-US" sz="2400" dirty="0" smtClean="0"/>
              <a:t>BAZI </a:t>
            </a:r>
            <a:r>
              <a:rPr lang="en-US" sz="2400" dirty="0"/>
              <a:t>TURNUVALARDA KIYAFET VERİLİYORSA ONLARI KULLANIN</a:t>
            </a:r>
          </a:p>
          <a:p>
            <a:r>
              <a:rPr lang="en-US" sz="2400" dirty="0"/>
              <a:t>-SİYAH </a:t>
            </a:r>
            <a:r>
              <a:rPr lang="en-US" sz="2400" dirty="0" smtClean="0"/>
              <a:t>PANTOLON</a:t>
            </a:r>
            <a:endParaRPr lang="tr-TR" sz="2400" dirty="0" smtClean="0"/>
          </a:p>
          <a:p>
            <a:r>
              <a:rPr lang="tr-TR" sz="2400" dirty="0"/>
              <a:t> </a:t>
            </a:r>
            <a:r>
              <a:rPr lang="tr-TR" sz="2400" dirty="0" smtClean="0"/>
              <a:t>-SİYAH TİŞÖRT </a:t>
            </a:r>
          </a:p>
          <a:p>
            <a:r>
              <a:rPr lang="tr-TR" sz="2400" dirty="0"/>
              <a:t> </a:t>
            </a:r>
            <a:r>
              <a:rPr lang="tr-TR" sz="2400" dirty="0" smtClean="0"/>
              <a:t>-SİYAH </a:t>
            </a:r>
            <a:r>
              <a:rPr lang="en-US" sz="2400" dirty="0" smtClean="0"/>
              <a:t>RAHAT </a:t>
            </a:r>
            <a:r>
              <a:rPr lang="en-US" sz="2400" dirty="0"/>
              <a:t>AYAKKABI</a:t>
            </a:r>
          </a:p>
          <a:p>
            <a:endParaRPr lang="en-US" sz="2400" dirty="0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331639" y="2392970"/>
            <a:ext cx="7344817" cy="4376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Dikdörtgen"/>
          <p:cNvSpPr/>
          <p:nvPr/>
        </p:nvSpPr>
        <p:spPr>
          <a:xfrm>
            <a:off x="2411387" y="142852"/>
            <a:ext cx="5040934" cy="2123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MAÇ BAŞLAMADAN ÖNCE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5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331639" y="2266509"/>
            <a:ext cx="720080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-HER KORTA GİDİŞ VE GELİŞLER ÖNCEDEN KONUŞULMUŞ VE ÇALIŞILMIŞ OLMALIDIR</a:t>
            </a:r>
          </a:p>
          <a:p>
            <a:r>
              <a:rPr lang="en-US" sz="2400" dirty="0"/>
              <a:t>-BÜTÜN TEKNİK EKİBİN SAHAYA GİDİŞ GELİŞLERİ BİLMESİ GEREKİR</a:t>
            </a:r>
            <a:r>
              <a:rPr lang="en-US" sz="2400" dirty="0" smtClean="0"/>
              <a:t>.</a:t>
            </a:r>
            <a:r>
              <a:rPr lang="en-US" sz="2400" dirty="0"/>
              <a:t> </a:t>
            </a:r>
            <a:endParaRPr lang="tr-TR" sz="2400" dirty="0" smtClean="0"/>
          </a:p>
          <a:p>
            <a:r>
              <a:rPr lang="en-US" sz="2400" dirty="0" smtClean="0"/>
              <a:t>-</a:t>
            </a:r>
            <a:r>
              <a:rPr lang="en-US" sz="2400" dirty="0"/>
              <a:t>KORTA YÜRÜMEDEN ÖNCE TEKNİK EKİBİN HAZIR OLDUĞUNU OYUNCULARIN KIYAFETLERİNİN TURNUVA KURALLARINA TURNUVA BAŞHAKEMİNİN TALİMATLARINA UYGUN OLDUĞUNU KONTROL EDİLMELİ</a:t>
            </a:r>
          </a:p>
          <a:p>
            <a:r>
              <a:rPr lang="sv-SE" sz="2400" dirty="0"/>
              <a:t>-CEP TELEFONUNUZ VARSA KAPALI OLDUĞUNDAN EMİN OLUN</a:t>
            </a:r>
          </a:p>
          <a:p>
            <a:endParaRPr lang="en-US" sz="2400" dirty="0"/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503102" y="2893846"/>
            <a:ext cx="7422969" cy="3343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2915816" y="385164"/>
            <a:ext cx="4464496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MAÇ  BAŞLAMADAN                                         ÖNCE</a:t>
            </a:r>
            <a:endParaRPr kumimoji="0" lang="tr-TR" sz="4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1000100" y="2577391"/>
            <a:ext cx="79296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6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503102" y="2508822"/>
            <a:ext cx="724536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-PROFOSYENEL OLARAK KORTA YÜRÜYÜN TEKLER ÇİZGİSİ ÜZERİNDE HAKEM SANDALYESİNE SIRTINIZI VERİN</a:t>
            </a:r>
          </a:p>
          <a:p>
            <a:r>
              <a:rPr lang="en-US" sz="3200" dirty="0"/>
              <a:t>-BAŞ HAKEM KISA SERVİS ÇİZGİSİ ÜZERİNDE SERVİS HAKEMİ FİLEYE YAKIN YERDE DURMALIDIR. </a:t>
            </a:r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214414" y="2300464"/>
            <a:ext cx="4869754" cy="38717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2843808" y="-11454"/>
            <a:ext cx="4608512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MAÇ BAŞLAMADAN ÖNCE</a:t>
            </a:r>
            <a:endParaRPr kumimoji="0" lang="tr-TR" sz="6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7</a:t>
            </a:fld>
            <a:endParaRPr lang="tr-TR"/>
          </a:p>
        </p:txBody>
      </p:sp>
      <p:pic>
        <p:nvPicPr>
          <p:cNvPr id="4" name="Picture 2" descr="F:\Badminton Hakem 2020 BWF\91b5919b-b7c6-409b-bc6f-03c5a0e6cd7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14" y="2348880"/>
            <a:ext cx="4869754" cy="382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6444207" y="2420888"/>
            <a:ext cx="248186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-</a:t>
            </a:r>
            <a:r>
              <a:rPr lang="tr-TR" sz="2400" dirty="0" smtClean="0"/>
              <a:t>KURA ATIŞINDAN ÖNCE </a:t>
            </a:r>
            <a:r>
              <a:rPr lang="en-US" sz="2400" dirty="0" smtClean="0"/>
              <a:t>ELLER </a:t>
            </a:r>
            <a:r>
              <a:rPr lang="en-US" sz="2400" dirty="0"/>
              <a:t>RESİMDE GÖSTERİLDİĞİ GİBİ VEYA ARKADA DURACAK SEKİLDE BEKLİYECEĞİZ.</a:t>
            </a: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504211" y="2329289"/>
            <a:ext cx="7345981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2411386" y="2676"/>
            <a:ext cx="511294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MAÇ BASLAMADAN ÖNCE                                KURA ATIŞI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8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547664" y="1628800"/>
            <a:ext cx="741682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-BAŞHAKEM VE SERVİS HAKEMİ OYUNCULARLA TOKALAŞTIKTAN SONRA BAŞ HAKEM KURA ATIŞI YAPARKEN SERVİS HAKEMİ FİLENİ DİĞER TARAFINDAN SANDELYESİNİN ORAYA GİDER OYUNCULARI ISINMASI İÇİN TOPLARI HAZIRLAR</a:t>
            </a:r>
            <a:r>
              <a:rPr lang="en-US" dirty="0" smtClean="0"/>
              <a:t>.</a:t>
            </a:r>
            <a:endParaRPr lang="tr-TR" dirty="0" smtClean="0"/>
          </a:p>
          <a:p>
            <a:r>
              <a:rPr lang="en-US" dirty="0" smtClean="0"/>
              <a:t> </a:t>
            </a:r>
            <a:r>
              <a:rPr lang="en-US" dirty="0"/>
              <a:t>-KURA ATIŞINI YAPMAK İÇİN BAŞHAKEM BİR ADIM ÖNE ÇIKAR</a:t>
            </a:r>
          </a:p>
          <a:p>
            <a:r>
              <a:rPr lang="en-US" dirty="0"/>
              <a:t>-KURA ATIŞINDA OYUNCULARIN ISINMA HAREKETLERİ YAPMAMASI VE BÜTÜN OYUNCULARUN BAŞHAKEMİN TARAFINDA OLUNMALIDIR.</a:t>
            </a:r>
          </a:p>
          <a:p>
            <a:r>
              <a:rPr lang="en-US" dirty="0"/>
              <a:t>-KURA ATIŞINI  YAPARKEN BAŞKA TARAFA </a:t>
            </a:r>
            <a:r>
              <a:rPr lang="en-US" dirty="0" smtClean="0"/>
              <a:t>DÖNMEYİN</a:t>
            </a:r>
            <a:endParaRPr lang="tr-TR" dirty="0" smtClean="0"/>
          </a:p>
          <a:p>
            <a:r>
              <a:rPr lang="tr-TR" dirty="0" smtClean="0"/>
              <a:t>-KURA ATIŞINI KAZANAN TARAFA NE İSTEDİĞİNİ SORUYORUZ</a:t>
            </a:r>
          </a:p>
          <a:p>
            <a:r>
              <a:rPr lang="tr-TR" dirty="0" smtClean="0"/>
              <a:t>-</a:t>
            </a:r>
            <a:r>
              <a:rPr lang="tr-TR" dirty="0" smtClean="0">
                <a:solidFill>
                  <a:srgbClr val="FF0000"/>
                </a:solidFill>
              </a:rPr>
              <a:t>TOPU İSTİYORSA </a:t>
            </a:r>
            <a:r>
              <a:rPr lang="tr-TR" dirty="0" smtClean="0"/>
              <a:t>ATMAK VE </a:t>
            </a:r>
            <a:r>
              <a:rPr lang="tr-TR" dirty="0" smtClean="0"/>
              <a:t>KARŞILAMAYI </a:t>
            </a:r>
            <a:r>
              <a:rPr lang="tr-TR" dirty="0" smtClean="0"/>
              <a:t>SEÇEBİLİR</a:t>
            </a:r>
          </a:p>
          <a:p>
            <a:r>
              <a:rPr lang="tr-TR" dirty="0" smtClean="0"/>
              <a:t>-</a:t>
            </a:r>
            <a:r>
              <a:rPr lang="tr-TR" dirty="0" smtClean="0">
                <a:solidFill>
                  <a:srgbClr val="FF0000"/>
                </a:solidFill>
              </a:rPr>
              <a:t>SAHAYI İSTİYORSA </a:t>
            </a:r>
            <a:r>
              <a:rPr lang="tr-TR" dirty="0" smtClean="0"/>
              <a:t>SAĞDA VEYA SOLDA OLMAYI SEÇEBİLİR</a:t>
            </a:r>
          </a:p>
          <a:p>
            <a:r>
              <a:rPr lang="tr-TR" dirty="0" smtClean="0"/>
              <a:t>HANGİSİNİ SEÇERSE DİĞERİNİ ŞEÇMEKTE RAKİP TAKIMA KALIR</a:t>
            </a:r>
            <a:endParaRPr lang="en-US" dirty="0"/>
          </a:p>
          <a:p>
            <a:endParaRPr lang="en-US" dirty="0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2699793" y="390674"/>
            <a:ext cx="4320479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tr-T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MAÇ BAŞLAMADAN                                                           ÖNCE</a:t>
            </a:r>
            <a:endParaRPr kumimoji="0" lang="tr-TR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9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403648" y="2274838"/>
            <a:ext cx="727280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-KURA PARASINI YERE DÜŞÜRMEYİN</a:t>
            </a:r>
          </a:p>
          <a:p>
            <a:r>
              <a:rPr lang="en-US" sz="2000" dirty="0"/>
              <a:t>-AÇIKCA KİMİN KAZANDIĞINI SÖYLEYİN</a:t>
            </a:r>
          </a:p>
          <a:p>
            <a:r>
              <a:rPr lang="en-US" sz="2000" dirty="0"/>
              <a:t>-KURADAN SONRA HAKEM SANDALYESİNE GİDİN OYUNCULARIN ÇANTALARINI VE KUTULARINI ELLEMEYİN</a:t>
            </a:r>
          </a:p>
          <a:p>
            <a:r>
              <a:rPr lang="en-US" sz="2000" dirty="0"/>
              <a:t>-HAKEM SANDALYESİNE OTURDUKTAN SONRA İKİ DAKİKALIK ISINMADAN SONRA 0-0 BAŞLA </a:t>
            </a:r>
            <a:endParaRPr lang="tr-TR" sz="2000" dirty="0" smtClean="0"/>
          </a:p>
          <a:p>
            <a:r>
              <a:rPr lang="en-US" sz="2000" dirty="0"/>
              <a:t>-ETRAFINIZA BAKIN HERŞEY DOĞRU MU  DİYE</a:t>
            </a:r>
          </a:p>
          <a:p>
            <a:r>
              <a:rPr lang="en-US" sz="2000" dirty="0"/>
              <a:t>-SERVİS HAKEMİ SANDALYESİNDE OTURMALIDIR.</a:t>
            </a:r>
          </a:p>
          <a:p>
            <a:r>
              <a:rPr lang="tr-TR" sz="2000" dirty="0" smtClean="0"/>
              <a:t>-</a:t>
            </a:r>
            <a:r>
              <a:rPr lang="en-US" sz="2000" dirty="0" smtClean="0"/>
              <a:t>KRONOMETRE </a:t>
            </a:r>
            <a:r>
              <a:rPr lang="en-US" sz="2000" dirty="0"/>
              <a:t>HAZIR OLMALIDIR DURAKLAMALAR ,HASTALIK ,ARA VB.</a:t>
            </a:r>
          </a:p>
          <a:p>
            <a:r>
              <a:rPr lang="en-US" sz="2000" dirty="0"/>
              <a:t>-KRONOMETRE BOYNUNUZDA ASILI OLMAMALI, BİLEK SAATİ GİBİ OLMASI TERCİH EDİLİR</a:t>
            </a:r>
          </a:p>
          <a:p>
            <a:r>
              <a:rPr lang="en-US" sz="2000" dirty="0"/>
              <a:t>-SARI VE KIRMIZI KARTLARINIZ GÖRÜNÜR OLMAMALI</a:t>
            </a:r>
          </a:p>
          <a:p>
            <a:endParaRPr lang="en-US" sz="2000" dirty="0"/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926041" y="1450661"/>
            <a:ext cx="8143932" cy="5357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464563" y="184517"/>
            <a:ext cx="477173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MAÇ BAŞLAMADAN              ÖNCE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10</a:t>
            </a:fld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1214413" y="1720840"/>
            <a:ext cx="704678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-OYUNA BAŞLAMADAN ÖNCE İKİ DAKİKALIK ISINMANIN 90.SANİYESİNDE ''OYNAMAYA HAZIRMISINIZ''DİYE ANONS YAPARIZ OYUNCULAR VE SEYİRCİLER DUYSUN DİYE</a:t>
            </a:r>
          </a:p>
          <a:p>
            <a:r>
              <a:rPr lang="en-US" sz="2000" dirty="0"/>
              <a:t>-OYUNCULARIN EŞYALARI,ÇANTALARI,RAKETLERİ SU ŞİŞELERİ,HAVLULARI VE BU GİBİ HAKEM SANDALYESİNİN YANINDAKİ KUTULARIN İÇİNDE BULUNACAKTIR.KUTULARDA ASILI BİR SEY OLMAYACAKTIR SADECE YEDEK RAKET ÜZERİNDE OLABİLİR</a:t>
            </a:r>
            <a:r>
              <a:rPr lang="en-US" sz="2000" dirty="0" smtClean="0"/>
              <a:t>.</a:t>
            </a:r>
            <a:endParaRPr lang="tr-TR" sz="2000" dirty="0" smtClean="0"/>
          </a:p>
          <a:p>
            <a:r>
              <a:rPr lang="en-US" sz="2000" dirty="0"/>
              <a:t>BAŞLAMA ANONSUNDAN ÖNCE OYUNCULARIN DENEME SERVİSİ ATMALARINA İZİN VERİRİZ  SONRA MAÇI BAŞLATIRIZ</a:t>
            </a:r>
          </a:p>
          <a:p>
            <a:r>
              <a:rPr lang="en-US" sz="2000" dirty="0"/>
              <a:t>-TEKLER MAÇINDADA BİR İKİ KEZ DENEME SERVİSİ ATABİLİRLER</a:t>
            </a:r>
            <a:r>
              <a:rPr lang="en-US" sz="2000" dirty="0" smtClean="0"/>
              <a:t>.</a:t>
            </a:r>
            <a:endParaRPr lang="tr-TR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000100" y="1500173"/>
            <a:ext cx="7261103" cy="5357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203849" y="444981"/>
            <a:ext cx="468303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MAÇ KAĞIDI</a:t>
            </a:r>
            <a:endParaRPr kumimoji="0" lang="tr-TR" sz="6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11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475655" y="1916832"/>
            <a:ext cx="678554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- HER RALLİDEN SONRA SKOR KAĞIDINA SAYI YAZILMALI</a:t>
            </a:r>
          </a:p>
          <a:p>
            <a:r>
              <a:rPr lang="en-US" sz="2000" dirty="0"/>
              <a:t>-SKOR HER SATIRA BİR SAYI GELECEK ŞEKİLDE </a:t>
            </a:r>
            <a:r>
              <a:rPr lang="en-US" sz="2000" dirty="0" smtClean="0"/>
              <a:t>YAZILIR</a:t>
            </a:r>
            <a:endParaRPr lang="tr-TR" sz="2000" dirty="0" smtClean="0"/>
          </a:p>
          <a:p>
            <a:r>
              <a:rPr lang="en-US" sz="2000" dirty="0"/>
              <a:t>-HER DİKEY SATIR BİR RALLİYİ </a:t>
            </a:r>
            <a:r>
              <a:rPr lang="tr-TR" sz="2000" dirty="0" smtClean="0"/>
              <a:t> </a:t>
            </a:r>
            <a:r>
              <a:rPr lang="en-US" sz="2000" dirty="0" smtClean="0"/>
              <a:t>TEMSİL </a:t>
            </a:r>
            <a:r>
              <a:rPr lang="en-US" sz="2000" dirty="0"/>
              <a:t>EDER,BU OKUMANIN KOLAY OLMASINI SAĞLAR,HANGİ TARAFIN RALLİYİ KAZANDIĞINI TESPİT ET,</a:t>
            </a:r>
          </a:p>
          <a:p>
            <a:r>
              <a:rPr lang="en-US" sz="2000" dirty="0"/>
              <a:t>-BİR TARAFIN SAYISI SATIRI DOLDURURSA AŞAĞI SATIRA GEÇ</a:t>
            </a:r>
          </a:p>
          <a:p>
            <a:r>
              <a:rPr lang="en-US" sz="2000" dirty="0"/>
              <a:t>-SKOR NET VE TEMİZ GİRİLMELİDİR SAYILAR HASSAS </a:t>
            </a:r>
            <a:r>
              <a:rPr lang="en-US" sz="2000" dirty="0" smtClean="0"/>
              <a:t>NOKT</a:t>
            </a:r>
            <a:r>
              <a:rPr lang="tr-TR" sz="2000" dirty="0" smtClean="0"/>
              <a:t>A</a:t>
            </a:r>
            <a:r>
              <a:rPr lang="en-US" sz="2000" dirty="0" smtClean="0"/>
              <a:t>DIR</a:t>
            </a:r>
            <a:r>
              <a:rPr lang="en-US" sz="2000" dirty="0"/>
              <a:t>.</a:t>
            </a:r>
          </a:p>
          <a:p>
            <a:r>
              <a:rPr lang="en-US" sz="2000" dirty="0"/>
              <a:t>-UNUTMAYIN SKOR KAĞIDI BİR HAKEMLERE YARDIM EDEN BİR ARAÇTIR.HATA YAPMAMAK İÇİN YAZINIZ OKUNAKLI OLMALIDIR.PANİK YAPMADAN.</a:t>
            </a:r>
          </a:p>
          <a:p>
            <a:r>
              <a:rPr lang="en-US" sz="2000" dirty="0"/>
              <a:t>-TURNUVA BAŞHAKEMİNİN SAĞLIKLI KARAR VERMESİNİ SAĞLAMALIDIR.</a:t>
            </a: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000068" y="1442843"/>
            <a:ext cx="8143932" cy="3570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915817" y="444981"/>
            <a:ext cx="497107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MAÇ KAĞIDI</a:t>
            </a:r>
            <a:endParaRPr kumimoji="0" lang="tr-TR" sz="6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12</a:t>
            </a:fld>
            <a:endParaRPr lang="tr-T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179" y="1772816"/>
            <a:ext cx="7568758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ikdörtgen 4"/>
          <p:cNvSpPr/>
          <p:nvPr/>
        </p:nvSpPr>
        <p:spPr>
          <a:xfrm rot="10800000" flipV="1">
            <a:off x="1000099" y="5260557"/>
            <a:ext cx="79259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ÖNCE SKORU YAZIN BAŞINIZ DİK YÜKSEK SESLE ANONSUNUZU YAPIN.</a:t>
            </a:r>
            <a:endParaRPr lang="tr-TR" dirty="0"/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214414" y="1844825"/>
            <a:ext cx="7174010" cy="4719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699793" y="444981"/>
            <a:ext cx="518709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MAÇ</a:t>
            </a:r>
            <a:r>
              <a:rPr kumimoji="0" lang="tr-TR" sz="4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KAĞIDI</a:t>
            </a:r>
            <a:endParaRPr kumimoji="0" lang="tr-TR" sz="6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13</a:t>
            </a:fld>
            <a:endParaRPr lang="tr-TR" dirty="0"/>
          </a:p>
        </p:txBody>
      </p:sp>
      <p:sp>
        <p:nvSpPr>
          <p:cNvPr id="3" name="Dikdörtgen 2"/>
          <p:cNvSpPr/>
          <p:nvPr/>
        </p:nvSpPr>
        <p:spPr>
          <a:xfrm>
            <a:off x="1214414" y="1450661"/>
            <a:ext cx="688597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ÖN HAZIRLIK</a:t>
            </a:r>
          </a:p>
          <a:p>
            <a:r>
              <a:rPr lang="en-US" dirty="0"/>
              <a:t>-''S''- ''R'' KURA ATISINDAN SONRA SERVİS ATANI VE KARŞILAYANI MAÇ KAĞIDINA İŞARETLERİZ TEKLER MAÇI İSE SADECE SERVİS ATANI İŞARETLERİZ</a:t>
            </a:r>
          </a:p>
          <a:p>
            <a:r>
              <a:rPr lang="en-US" dirty="0"/>
              <a:t>-HAKEM SANDALYESİNE OTURDUKTAN SONRA KURA ATIŞINDA KİM SAĞDA KİM SOLDA MAÇ KAĞIDINA İŞARETLERİZ ''L'' - ''R</a:t>
            </a:r>
            <a:r>
              <a:rPr lang="en-US" dirty="0" smtClean="0"/>
              <a:t>'‘</a:t>
            </a:r>
            <a:endParaRPr lang="tr-TR" dirty="0" smtClean="0"/>
          </a:p>
          <a:p>
            <a:r>
              <a:rPr lang="en-US" dirty="0"/>
              <a:t>ÖN HAZIRLIK</a:t>
            </a:r>
          </a:p>
          <a:p>
            <a:r>
              <a:rPr lang="en-US" dirty="0"/>
              <a:t>-HER OYUNCUNUN İLK HANELERİNE ''0''YAZARIZ</a:t>
            </a:r>
          </a:p>
          <a:p>
            <a:r>
              <a:rPr lang="en-US" dirty="0"/>
              <a:t>-BAŞLAMA SAATİ-,HAKEMİN BAŞLA ANAONSUNDAN SONRA BAŞLAMA SAATİ BAŞLAR</a:t>
            </a:r>
          </a:p>
          <a:p>
            <a:r>
              <a:rPr lang="en-US" dirty="0" smtClean="0"/>
              <a:t>-</a:t>
            </a:r>
            <a:r>
              <a:rPr lang="en-US" dirty="0"/>
              <a:t>YENİ SKORU BİR SONRAKİ BOŞ KUTUCUĞA YAZ,BİR SONRAKİNDE SERVİS GEÇTİ İSE ONUN BİR SONRAKİ KUTUCUĞA YAZ</a:t>
            </a:r>
          </a:p>
          <a:p>
            <a:r>
              <a:rPr lang="en-US" dirty="0"/>
              <a:t>-ÇİFTLER MÜSABAKASINDA SAYI KAZANILDIĞINDA YER DEĞİŞTİRMİYORUZ NE ZAMAN SERVİSİ ATAR SAYI KAZANIRSA YER DEĞİŞTİRİYORUZ.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000100" y="1500173"/>
            <a:ext cx="8143932" cy="5357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699793" y="444981"/>
            <a:ext cx="432047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MAÇ KAĞIDI</a:t>
            </a:r>
            <a:endParaRPr kumimoji="0" lang="tr-TR" sz="6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14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403648" y="1628800"/>
            <a:ext cx="65527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-EĞER SERVİS KARŞILAYAN TARAF SAYI KAZANIRSA SEVİS GEÇTİ DİYORUZ SKOR KAĞIDINA SON YAZIDAN SONRAKİ KUTUCUĞA SAYIYI YAZIYORUZ</a:t>
            </a:r>
          </a:p>
          <a:p>
            <a:r>
              <a:rPr lang="en-US" sz="2800" dirty="0"/>
              <a:t>-SKOR 20-20 İSE İLK BOŞLUĞA YUKARIDAN AŞAĞIYA BİR ÇAPRAZ ÇİZGİ ÇEKİYORUZ</a:t>
            </a:r>
            <a:r>
              <a:rPr lang="en-US" sz="2800" dirty="0" smtClean="0"/>
              <a:t>.</a:t>
            </a:r>
            <a:r>
              <a:rPr lang="en-US" sz="2800" dirty="0"/>
              <a:t> </a:t>
            </a:r>
            <a:endParaRPr lang="tr-TR" sz="2800" dirty="0" smtClean="0"/>
          </a:p>
          <a:p>
            <a:endParaRPr lang="en-US" sz="2800" dirty="0"/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071538" y="1662216"/>
            <a:ext cx="7189665" cy="5146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411387" y="215666"/>
            <a:ext cx="518495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MAÇ ESNASINDA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MAÇ</a:t>
            </a:r>
            <a:r>
              <a:rPr kumimoji="0" lang="tr-TR" sz="4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KAĞIDI</a:t>
            </a:r>
            <a:endParaRPr kumimoji="0" lang="tr-TR" sz="6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15</a:t>
            </a:fld>
            <a:endParaRPr lang="tr-TR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366" y="2852937"/>
            <a:ext cx="6840760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1475656" y="1916832"/>
            <a:ext cx="6264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-AŞAĞIDA </a:t>
            </a:r>
            <a:r>
              <a:rPr lang="en-US" dirty="0" smtClean="0"/>
              <a:t>LİSTENENE</a:t>
            </a:r>
            <a:r>
              <a:rPr lang="tr-TR" dirty="0" smtClean="0"/>
              <a:t>N</a:t>
            </a:r>
            <a:r>
              <a:rPr lang="en-US" dirty="0" smtClean="0"/>
              <a:t> </a:t>
            </a:r>
            <a:r>
              <a:rPr lang="en-US" dirty="0"/>
              <a:t>DURUMLAR OLUŞURSA UYGUN HARFLER OYUNCUNUN KUTUCUĞUNA İŞLENMELİDİR.</a:t>
            </a: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785786" y="1246939"/>
            <a:ext cx="8528811" cy="56110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1891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-108520" y="589267"/>
            <a:ext cx="89430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16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000100" y="1628798"/>
            <a:ext cx="681226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EĞER </a:t>
            </a:r>
            <a:r>
              <a:rPr lang="tr-TR" sz="2800" dirty="0" smtClean="0"/>
              <a:t>UYGUNSUZ </a:t>
            </a:r>
            <a:r>
              <a:rPr lang="en-US" sz="2800" dirty="0" smtClean="0"/>
              <a:t> </a:t>
            </a:r>
            <a:r>
              <a:rPr lang="en-US" sz="2800" dirty="0"/>
              <a:t>BİR </a:t>
            </a:r>
            <a:r>
              <a:rPr lang="tr-TR" sz="2800" dirty="0" smtClean="0"/>
              <a:t>DAVRANIŞ MEYDANA</a:t>
            </a:r>
            <a:r>
              <a:rPr lang="en-US" sz="2800" dirty="0" smtClean="0"/>
              <a:t> </a:t>
            </a:r>
            <a:r>
              <a:rPr lang="en-US" sz="2800" dirty="0"/>
              <a:t>GELİRSE MAÇ KAĞIDINA OYUNCUNUN HANESİNE ''W''VEYA ''F''HARFİ İLE  SAYIDAN SONRAKİ KUTUCUĞA YAZILIR. SET ARALARINDA VERİLİRSE SONRAKİ SET BAŞLAMADAN ÖNCE  0-0 DAN SONRA YAZILIR</a:t>
            </a:r>
            <a:r>
              <a:rPr lang="en-US" sz="2800" dirty="0" smtClean="0"/>
              <a:t>.</a:t>
            </a:r>
            <a:endParaRPr lang="tr-TR" sz="2800" dirty="0" smtClean="0"/>
          </a:p>
          <a:p>
            <a:r>
              <a:rPr lang="tr-TR" sz="2800" dirty="0" smtClean="0"/>
              <a:t>-OYUNCU DİSKALİFİYE OLURSA ‘’</a:t>
            </a:r>
            <a:r>
              <a:rPr lang="tr-TR" sz="2800" dirty="0" err="1" smtClean="0"/>
              <a:t>Dis</a:t>
            </a:r>
            <a:r>
              <a:rPr lang="tr-TR" sz="2800" dirty="0" smtClean="0"/>
              <a:t>’’OYUNU BIRAKIRSA ‘’</a:t>
            </a:r>
            <a:r>
              <a:rPr lang="tr-TR" sz="2800" dirty="0" err="1" smtClean="0"/>
              <a:t>Ret’’OYUNCUNUN</a:t>
            </a:r>
            <a:r>
              <a:rPr lang="tr-TR" sz="2800" dirty="0" smtClean="0"/>
              <a:t> HANESİNE YAZILACAKTIR.</a:t>
            </a:r>
            <a:endParaRPr lang="en-US" sz="2800" dirty="0"/>
          </a:p>
        </p:txBody>
      </p:sp>
      <p:sp>
        <p:nvSpPr>
          <p:cNvPr id="4" name="Dikdörtgen 3"/>
          <p:cNvSpPr/>
          <p:nvPr/>
        </p:nvSpPr>
        <p:spPr>
          <a:xfrm>
            <a:off x="2627784" y="589265"/>
            <a:ext cx="39604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t">
              <a:spcBef>
                <a:spcPct val="0"/>
              </a:spcBef>
              <a:spcAft>
                <a:spcPct val="0"/>
              </a:spcAft>
            </a:pPr>
            <a:r>
              <a:rPr lang="tr-TR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MAÇ ESNASINDA</a:t>
            </a: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785786" y="1246939"/>
            <a:ext cx="8528811" cy="56110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1891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-108520" y="589267"/>
            <a:ext cx="89430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17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000099" y="1628800"/>
            <a:ext cx="792597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 smtClean="0"/>
              <a:t>-TURNUVA BAŞHAKEMİNİ KORT’A ÇAĞIRDIĞIMIZ ZAMAN </a:t>
            </a:r>
            <a:r>
              <a:rPr lang="en-US" sz="2400" dirty="0" smtClean="0"/>
              <a:t>'‘</a:t>
            </a:r>
            <a:r>
              <a:rPr lang="tr-TR" sz="2400" dirty="0" smtClean="0"/>
              <a:t>R</a:t>
            </a:r>
            <a:r>
              <a:rPr lang="en-US" sz="2400" dirty="0" smtClean="0"/>
              <a:t>'' </a:t>
            </a:r>
            <a:r>
              <a:rPr lang="tr-TR" sz="2400" dirty="0" smtClean="0"/>
              <a:t>HARFİNİ YAZARIZ</a:t>
            </a:r>
          </a:p>
          <a:p>
            <a:r>
              <a:rPr lang="tr-TR" sz="2400" dirty="0" smtClean="0"/>
              <a:t>-SAKATLIK DURUMUNDA </a:t>
            </a:r>
            <a:r>
              <a:rPr lang="en-US" sz="2400" dirty="0" smtClean="0"/>
              <a:t>'‘</a:t>
            </a:r>
            <a:r>
              <a:rPr lang="tr-TR" sz="2400" dirty="0" smtClean="0"/>
              <a:t> I </a:t>
            </a:r>
            <a:r>
              <a:rPr lang="en-US" sz="2400" dirty="0" smtClean="0"/>
              <a:t>'' </a:t>
            </a:r>
            <a:r>
              <a:rPr lang="tr-TR" sz="2400" dirty="0" smtClean="0"/>
              <a:t>HARFİNİ OUYUNCUNUN HANESİNE  YAZARIZ  ALTINDAKİ  VEYA ÜSTÜNDEKİ BOŞLUĞA BAŞ HAKEMİ ÇAĞIRDIĞIMIZ İÇİN </a:t>
            </a:r>
            <a:r>
              <a:rPr lang="en-US" sz="2400" dirty="0"/>
              <a:t>'‘</a:t>
            </a:r>
            <a:r>
              <a:rPr lang="tr-TR" sz="2400" dirty="0"/>
              <a:t> </a:t>
            </a:r>
            <a:r>
              <a:rPr lang="tr-TR" sz="2400" dirty="0" smtClean="0"/>
              <a:t>R </a:t>
            </a:r>
            <a:r>
              <a:rPr lang="en-US" sz="2400" dirty="0"/>
              <a:t>'' </a:t>
            </a:r>
            <a:r>
              <a:rPr lang="tr-TR" sz="2400" dirty="0" smtClean="0"/>
              <a:t>HARFİNİ YAZARIZ.</a:t>
            </a:r>
            <a:endParaRPr lang="tr-TR" sz="2400" dirty="0"/>
          </a:p>
          <a:p>
            <a:r>
              <a:rPr lang="en-US" sz="2400" dirty="0" smtClean="0"/>
              <a:t>-</a:t>
            </a:r>
            <a:r>
              <a:rPr lang="en-US" sz="2400" dirty="0"/>
              <a:t>EĞER MAÇA ARA VERİLECEKSE ''S'' HARFİNİ SERVİS ATAN OYUNCUNUN HANESİNE YAZARIZ.</a:t>
            </a:r>
          </a:p>
          <a:p>
            <a:r>
              <a:rPr lang="en-US" sz="2400" dirty="0"/>
              <a:t>-EĞER BAŞ HAKEM ÇİZGİ HAKEMİNİN KARARINI DEĞİŞTİRİRSE ''O''HARFİNİ SKORUN HEMEN ALTINA VEYA ÜSTÜNE YAZARIZ.</a:t>
            </a:r>
          </a:p>
          <a:p>
            <a:r>
              <a:rPr lang="en-US" sz="2400" dirty="0"/>
              <a:t>-EĞER SERVİS KORTU HATASI DÜZELTİLİRSE ''C'' HARFİNİ O SAYININ ALTINA VEYA ÜSTÜNE </a:t>
            </a:r>
            <a:r>
              <a:rPr lang="en-US" sz="2400" dirty="0" smtClean="0"/>
              <a:t>YAZARIZ</a:t>
            </a:r>
            <a:endParaRPr lang="tr-TR" sz="2400" dirty="0" smtClean="0"/>
          </a:p>
        </p:txBody>
      </p:sp>
      <p:sp>
        <p:nvSpPr>
          <p:cNvPr id="4" name="Dikdörtgen 3"/>
          <p:cNvSpPr/>
          <p:nvPr/>
        </p:nvSpPr>
        <p:spPr>
          <a:xfrm>
            <a:off x="2627784" y="589265"/>
            <a:ext cx="39604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t">
              <a:spcBef>
                <a:spcPct val="0"/>
              </a:spcBef>
              <a:spcAft>
                <a:spcPct val="0"/>
              </a:spcAft>
            </a:pPr>
            <a:r>
              <a:rPr lang="tr-TR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MAÇ ESNASINDA</a:t>
            </a: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25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000100" y="1500173"/>
            <a:ext cx="8143932" cy="5357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2699793" y="357166"/>
            <a:ext cx="482453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MAÇ ESNASINDA</a:t>
            </a:r>
            <a:endParaRPr lang="tr-TR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18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115616" y="1803716"/>
            <a:ext cx="756084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-HER SERVİS ATIŞINDA SERVİS HAKEMİ İLE KISA SÜRE </a:t>
            </a:r>
            <a:r>
              <a:rPr lang="en-US" dirty="0" smtClean="0"/>
              <a:t>GÖZ</a:t>
            </a:r>
            <a:r>
              <a:rPr lang="tr-TR" dirty="0" smtClean="0"/>
              <a:t>  </a:t>
            </a:r>
            <a:r>
              <a:rPr lang="en-US" dirty="0" smtClean="0"/>
              <a:t>GÖZE </a:t>
            </a:r>
            <a:r>
              <a:rPr lang="en-US" dirty="0"/>
              <a:t>GELİN GÜRÜLTÜDEN SESİNİ DUYAMAZSINIZ EĞER BİR FAUL VARSA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GÖZ </a:t>
            </a:r>
            <a:r>
              <a:rPr lang="en-US" dirty="0"/>
              <a:t>GÖZE GELDİKTEN SONRA FAUL YOKSA OYUNU TAKİBE DEVAM </a:t>
            </a:r>
            <a:r>
              <a:rPr lang="en-US" dirty="0" smtClean="0"/>
              <a:t>EDİN</a:t>
            </a:r>
            <a:endParaRPr lang="tr-TR" dirty="0" smtClean="0"/>
          </a:p>
          <a:p>
            <a:r>
              <a:rPr lang="en-US" dirty="0"/>
              <a:t>-MAÇ ESNASINDA SKORU HIZLICA YAZIN OUYNCULARI VE KORTU UZUN SÜRE TAKİP EDİN</a:t>
            </a:r>
          </a:p>
          <a:p>
            <a:r>
              <a:rPr lang="en-US" dirty="0"/>
              <a:t>-ELEKTRONİK SKORPED KULLANIYORSAKTA AYNISINI YAPALIM</a:t>
            </a:r>
          </a:p>
          <a:p>
            <a:r>
              <a:rPr lang="en-US" dirty="0"/>
              <a:t>-SKORBORTA HIZLICA GÖZ ATIN DOĞRUMU </a:t>
            </a:r>
            <a:r>
              <a:rPr lang="en-US" dirty="0" smtClean="0"/>
              <a:t>DİYE</a:t>
            </a:r>
            <a:endParaRPr lang="tr-TR" dirty="0" smtClean="0"/>
          </a:p>
          <a:p>
            <a:r>
              <a:rPr lang="en-US" b="1" dirty="0"/>
              <a:t>TOP DEĞİŞTİRME</a:t>
            </a:r>
          </a:p>
          <a:p>
            <a:r>
              <a:rPr lang="en-US" dirty="0"/>
              <a:t>-İKİ OYUNCU AYNI FİKİRDEYSE BAŞINIZI SALLAYARAK EVET DİYEBİLİRİZ VEYA ELİMİZLE İŞARET EDERİZ.</a:t>
            </a:r>
          </a:p>
          <a:p>
            <a:r>
              <a:rPr lang="en-US" dirty="0"/>
              <a:t>-EĞER BİR OYUNCU İSTEMİYORSA KARAR SİZİN DEĞİŞTİRMEK İSTEYEN SERVİSİ ATIYORMU YOKSA KARŞILIYORMU BUNA BAKIN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214414" y="1759076"/>
            <a:ext cx="7715304" cy="21890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2699793" y="357166"/>
            <a:ext cx="48965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MAÇ ESNASINDA</a:t>
            </a:r>
            <a:endParaRPr lang="tr-TR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19</a:t>
            </a:fld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1214414" y="1916832"/>
            <a:ext cx="564358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-ANONSA BAŞLADIĞIMIZDA ÖNCE SAĞ ELİMİZİ AŞAĞI TARAFA DOĞRU GÖSTEREREK SAĞIMIZDAKİ OYUNCUYU TANITIRIZ</a:t>
            </a:r>
          </a:p>
          <a:p>
            <a:r>
              <a:rPr lang="en-US" dirty="0"/>
              <a:t>-SOL ELİMİZİ AŞAĞIYA DOĞRU GÖTEREREK SOLDAKİ OYUNCUYU TANITIRIZ.</a:t>
            </a:r>
          </a:p>
          <a:p>
            <a:r>
              <a:rPr lang="en-US" dirty="0"/>
              <a:t>-SERVİS ATANI SÖYLERKEN KOLUMUZLA GÖSTERMEYİZ.</a:t>
            </a:r>
          </a:p>
          <a:p>
            <a:r>
              <a:rPr lang="en-US" dirty="0"/>
              <a:t>-ANONS YAPARKEN BAŞINIZI DİK TUTUN SKOR KAĞIDINI DOLDURMAYIN VEYA KAĞIDI KALDIRIP YÜZÜNÜZÜ </a:t>
            </a:r>
            <a:r>
              <a:rPr lang="en-US" dirty="0" smtClean="0"/>
              <a:t>KAPATMAYIN</a:t>
            </a:r>
            <a:endParaRPr lang="tr-TR" dirty="0" smtClean="0"/>
          </a:p>
          <a:p>
            <a:r>
              <a:rPr lang="en-US" dirty="0" smtClean="0"/>
              <a:t>-</a:t>
            </a:r>
            <a:r>
              <a:rPr lang="en-US" dirty="0"/>
              <a:t>BAŞKA BİR MAÇIN ANONSU VARSA BEKLEYİN SONRA BAŞLAYIN BAŞLARKEN 0-0 DİYOR OYUNCULAR NE ZAMAN HAZIRSA BAŞLA DİYORUZ</a:t>
            </a:r>
          </a:p>
          <a:p>
            <a:r>
              <a:rPr lang="en-US" dirty="0"/>
              <a:t>-GÜRÜLTÜ VARSA SKOR İÇİN BİRAZ BEKLEYİN ,BİR SONRAKİ RALLİ GECİKECEK</a:t>
            </a:r>
          </a:p>
          <a:p>
            <a:r>
              <a:rPr lang="en-US" dirty="0"/>
              <a:t>-BÜTÜN ANONSLAR DOĞRU TEMİZ VE ANLAŞILIR OLMALI</a:t>
            </a: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000100" y="1500173"/>
            <a:ext cx="8143932" cy="5357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1000100" y="2295455"/>
            <a:ext cx="79296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tr-T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2555777" y="357166"/>
            <a:ext cx="50405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MAÇ ESNASINDA</a:t>
            </a:r>
            <a:endParaRPr lang="tr-TR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20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214414" y="1592910"/>
            <a:ext cx="7246018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</a:t>
            </a:r>
            <a:r>
              <a:rPr lang="en-US" sz="1600" dirty="0"/>
              <a:t>SİZİN İZNİNİZ OLMADAN TEST YAPTIRMAYIN</a:t>
            </a:r>
          </a:p>
          <a:p>
            <a:r>
              <a:rPr lang="en-US" sz="1600" dirty="0"/>
              <a:t>-RAKET TESTİ YAPTIRMAYIN</a:t>
            </a:r>
          </a:p>
          <a:p>
            <a:r>
              <a:rPr lang="en-US" sz="1600" dirty="0"/>
              <a:t>-TURNUVA BAŞHAKEMİNİN TALİMATLARINI UYGULAYIN TOPUN HIZI VEYA KIRMA KONUSUNDA</a:t>
            </a:r>
          </a:p>
          <a:p>
            <a:r>
              <a:rPr lang="en-US" sz="1600" dirty="0"/>
              <a:t>-MOB LAZIM OLDUĞUNDA KORTU TEMİZLEYİN DİYE ANONS EDİN</a:t>
            </a:r>
          </a:p>
          <a:p>
            <a:r>
              <a:rPr lang="en-US" sz="1600" dirty="0"/>
              <a:t>-SİZ ELİNİZLE GÖSTERMEYİN </a:t>
            </a:r>
            <a:r>
              <a:rPr lang="en-US" sz="1600" dirty="0" smtClean="0"/>
              <a:t>Sİ</a:t>
            </a:r>
            <a:r>
              <a:rPr lang="tr-TR" sz="1600" dirty="0" smtClean="0"/>
              <a:t>L</a:t>
            </a:r>
            <a:r>
              <a:rPr lang="en-US" sz="1600" dirty="0" smtClean="0"/>
              <a:t>İNECEK </a:t>
            </a:r>
            <a:r>
              <a:rPr lang="en-US" sz="1600" dirty="0"/>
              <a:t>YERİ OYUNCULAR </a:t>
            </a:r>
            <a:r>
              <a:rPr lang="en-US" sz="1600" dirty="0" smtClean="0"/>
              <a:t>GÖSTERSİN</a:t>
            </a:r>
            <a:endParaRPr lang="tr-TR" sz="1600" dirty="0" smtClean="0"/>
          </a:p>
          <a:p>
            <a:r>
              <a:rPr lang="en-US" sz="1600" dirty="0"/>
              <a:t>-KORT SİLİNİRKEN OYUNCULARIN HAVLU İLE KURULANMASINA SU İÇMESİNE İZİN VERİLİR</a:t>
            </a:r>
          </a:p>
          <a:p>
            <a:r>
              <a:rPr lang="en-US" sz="1600" dirty="0"/>
              <a:t>-OYUNCULAR TEMİZLENME SONRASINDA HIZLICA KORTA DÖNMELİDİRLER</a:t>
            </a:r>
          </a:p>
          <a:p>
            <a:r>
              <a:rPr lang="en-US" sz="1600" dirty="0"/>
              <a:t>-OYUNCULAR RALLİ SONUNDA HIZLICA HAVLU KULLANMALARINA İZİN VERİLİR.</a:t>
            </a:r>
          </a:p>
          <a:p>
            <a:r>
              <a:rPr lang="en-US" sz="1600" dirty="0"/>
              <a:t>-SERVİS ATANIN VEYA KARŞILAYANIN OYUNU YAVAŞLATMASINA İZİN VERİLMEZ.</a:t>
            </a:r>
          </a:p>
          <a:p>
            <a:r>
              <a:rPr lang="en-US" sz="1600" dirty="0"/>
              <a:t>-NORMAL YADA </a:t>
            </a:r>
            <a:r>
              <a:rPr lang="tr-TR" sz="1600" dirty="0" smtClean="0"/>
              <a:t> </a:t>
            </a:r>
            <a:r>
              <a:rPr lang="en-US" sz="1600" dirty="0" smtClean="0"/>
              <a:t>ANORMAL Bİ</a:t>
            </a:r>
            <a:r>
              <a:rPr lang="tr-TR" sz="1600" dirty="0"/>
              <a:t>R</a:t>
            </a:r>
            <a:r>
              <a:rPr lang="en-US" sz="1600" dirty="0" smtClean="0"/>
              <a:t> </a:t>
            </a:r>
            <a:r>
              <a:rPr lang="en-US" sz="1600" dirty="0"/>
              <a:t>OLAY OLDUĞUNDA</a:t>
            </a:r>
          </a:p>
          <a:p>
            <a:r>
              <a:rPr lang="en-US" sz="1600" dirty="0"/>
              <a:t>-OYUNDA GECİKME</a:t>
            </a:r>
          </a:p>
          <a:p>
            <a:r>
              <a:rPr lang="en-US" sz="1600" dirty="0"/>
              <a:t>-KORTA TER ATMA</a:t>
            </a:r>
          </a:p>
          <a:p>
            <a:r>
              <a:rPr lang="en-US" sz="1600" dirty="0"/>
              <a:t>-İZİNSİZ KORTTAN AYRILMA MOLALAR VE SET  ARALARI HARİÇ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MAÇ ESNASINDA</a:t>
            </a:r>
            <a:br>
              <a:rPr lang="tr-TR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OYUN TEKRARI(LET)</a:t>
            </a:r>
            <a:r>
              <a:rPr lang="tr-TR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tr-TR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1600" dirty="0" smtClean="0"/>
              <a:t>BİR OYUNCU YANLIŞ TARAFTAN SERVİS KULLANMIŞ İSE BİR İKİ VURUŞTAN SONRA FARK EDİLİRSE OYUNU </a:t>
            </a:r>
            <a:r>
              <a:rPr lang="tr-TR" sz="1600" dirty="0" smtClean="0">
                <a:solidFill>
                  <a:srgbClr val="FF0000"/>
                </a:solidFill>
              </a:rPr>
              <a:t>LET</a:t>
            </a:r>
            <a:r>
              <a:rPr lang="tr-TR" sz="1600" dirty="0" smtClean="0"/>
              <a:t> DİYEREK DURDURURUZ VE DOĞRU YERDEN SERVİS KULLANARAK DEVAM ETTİRİRİZ BU BİR HATA DEĞİLDİR.</a:t>
            </a:r>
          </a:p>
          <a:p>
            <a:r>
              <a:rPr lang="tr-TR" sz="1600" dirty="0" smtClean="0"/>
              <a:t>EĞER FARK ETMEZ İSEK RALLİYE DEVAM EDER SONRADAN  FARK ETMİŞ İSEK RALLİNİN SONUNU BEKLERİZ YANLIŞ YERDEN SERVİS KULLANAN KİŞİ SAYI KAZANMIŞ İSE </a:t>
            </a:r>
            <a:r>
              <a:rPr lang="tr-TR" sz="1600" dirty="0" smtClean="0">
                <a:solidFill>
                  <a:srgbClr val="FF0000"/>
                </a:solidFill>
              </a:rPr>
              <a:t>LET</a:t>
            </a:r>
            <a:r>
              <a:rPr lang="tr-TR" sz="1600" dirty="0" smtClean="0"/>
              <a:t> DERİZ KARŞI TARAF SAYI KAZANMIŞ İSE SAYISINI VERİR OYUNU DEVAM ETTİRİRİZ.</a:t>
            </a:r>
          </a:p>
          <a:p>
            <a:r>
              <a:rPr lang="tr-TR" sz="1600" dirty="0" smtClean="0"/>
              <a:t>TOP HAVADA İKEN KOÇ OYUNA MÜDAHELE EDEREK İÇERİDE VEYA DIŞARIDA DER İSE </a:t>
            </a:r>
            <a:r>
              <a:rPr lang="tr-TR" sz="1600" dirty="0" smtClean="0">
                <a:solidFill>
                  <a:srgbClr val="FF0000"/>
                </a:solidFill>
              </a:rPr>
              <a:t>LET</a:t>
            </a:r>
            <a:r>
              <a:rPr lang="tr-TR" sz="1600" dirty="0" smtClean="0"/>
              <a:t> DİYEREK OYUNU DURDURURUZ TURNUVA BAŞ HAKEMİNE BİLGİ VERİRİZ.</a:t>
            </a:r>
          </a:p>
          <a:p>
            <a:r>
              <a:rPr lang="tr-TR" sz="1600" dirty="0" smtClean="0"/>
              <a:t>ÇİFTE HATA VERİLDİĞİNDE (KARŞILAMA VE SERVİS)</a:t>
            </a:r>
            <a:r>
              <a:rPr lang="tr-TR" sz="1600" dirty="0" smtClean="0">
                <a:solidFill>
                  <a:srgbClr val="FF0000"/>
                </a:solidFill>
              </a:rPr>
              <a:t>LET</a:t>
            </a:r>
            <a:r>
              <a:rPr lang="tr-TR" sz="1600" dirty="0" smtClean="0"/>
              <a:t> DERİZ OYUNU TEKRAR BAŞLATIRIZ.</a:t>
            </a:r>
          </a:p>
          <a:p>
            <a:r>
              <a:rPr lang="tr-TR" sz="1600" dirty="0" smtClean="0"/>
              <a:t>RAKİP OYUNCU HAZIR OLMADAN SERVİS ATILIRSA </a:t>
            </a:r>
            <a:r>
              <a:rPr lang="tr-TR" sz="1600" dirty="0" smtClean="0">
                <a:solidFill>
                  <a:srgbClr val="FF0000"/>
                </a:solidFill>
              </a:rPr>
              <a:t>LET</a:t>
            </a:r>
            <a:r>
              <a:rPr lang="tr-TR" sz="1600" dirty="0" smtClean="0"/>
              <a:t> DER OYUNU DURDURURUZ.SERVİS ATAN OYUNCU RAKİBİ HAZIR OLDUĞU ZAMAN SERVİS KULLANACAKTIR.</a:t>
            </a:r>
          </a:p>
          <a:p>
            <a:r>
              <a:rPr lang="tr-TR" sz="1600" dirty="0" smtClean="0"/>
              <a:t>DIŞARIDAN SAHAYA BİR CİSİM OYUNCULARIN GÖRÜŞ ALANI İÇERİSİNDE SAHAYA DÜŞERSE </a:t>
            </a:r>
            <a:r>
              <a:rPr lang="tr-TR" sz="1600" dirty="0" smtClean="0">
                <a:solidFill>
                  <a:srgbClr val="FF0000"/>
                </a:solidFill>
              </a:rPr>
              <a:t>LET</a:t>
            </a:r>
            <a:r>
              <a:rPr lang="tr-TR" sz="1600" dirty="0" smtClean="0"/>
              <a:t> DER OYUNU DURDURURUZ.</a:t>
            </a:r>
            <a:endParaRPr lang="tr-TR" sz="160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21</a:t>
            </a:fld>
            <a:endParaRPr lang="tr-TR"/>
          </a:p>
        </p:txBody>
      </p:sp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9733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000101" y="1628800"/>
            <a:ext cx="4363988" cy="5229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2555777" y="357166"/>
            <a:ext cx="50405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MAÇ ESNASINDA</a:t>
            </a:r>
            <a:endParaRPr lang="tr-TR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22</a:t>
            </a:fld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1214414" y="1628800"/>
            <a:ext cx="400565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-ÇİZGİ HAKEMİ İLE KARARSIZLIĞA DÜŞERSENİZ ONUN KARARINI YOK SAYIN DÜZELTİYORUM İÇERİDE VEYA DIŞARIDA DİYEREK DÜZELT SONRADA SERVİS GEÇTİ SKORU SÖYLEYEREK DEVAM </a:t>
            </a:r>
            <a:r>
              <a:rPr lang="en-US" dirty="0" smtClean="0"/>
              <a:t>ET</a:t>
            </a:r>
            <a:endParaRPr lang="tr-TR" dirty="0" smtClean="0"/>
          </a:p>
          <a:p>
            <a:r>
              <a:rPr lang="en-US" dirty="0"/>
              <a:t>-MOLA ANONSU YAPILDIKTAN SONRA HIZLICA SAHAYI TEMİZLETİN TÜY VE TERDEN</a:t>
            </a:r>
          </a:p>
          <a:p>
            <a:r>
              <a:rPr lang="en-US" dirty="0"/>
              <a:t>-İKİ DAKİKALIK MOLALARDA SERVİS HAKEMİ BAŞ HAKEMİN YANINA GİDECEK VE KORTA BAKACAK.</a:t>
            </a:r>
          </a:p>
          <a:p>
            <a:endParaRPr lang="en-US" dirty="0"/>
          </a:p>
        </p:txBody>
      </p:sp>
      <p:pic>
        <p:nvPicPr>
          <p:cNvPr id="13" name="Picture 2" descr="C:\Users\CENGİZ\Desktop\67540261_1834954986607747_2971068795516354560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450661"/>
            <a:ext cx="3168352" cy="5218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000100" y="1311955"/>
            <a:ext cx="7925971" cy="5559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2555777" y="302105"/>
            <a:ext cx="48965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MAÇ ESNASINDA</a:t>
            </a:r>
            <a:endParaRPr lang="tr-TR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23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115616" y="1700808"/>
            <a:ext cx="7632848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-MOLALARDA VE OYUN SONLARINDA ÇİFT </a:t>
            </a:r>
            <a:r>
              <a:rPr lang="en-US" sz="2400" dirty="0" smtClean="0"/>
              <a:t>MÜSABAKALARINDA</a:t>
            </a:r>
            <a:r>
              <a:rPr lang="tr-TR" sz="2400" dirty="0" smtClean="0"/>
              <a:t> </a:t>
            </a:r>
            <a:r>
              <a:rPr lang="en-US" sz="2400" dirty="0" smtClean="0"/>
              <a:t>SERVİSİ </a:t>
            </a:r>
            <a:r>
              <a:rPr lang="en-US" sz="2400" dirty="0"/>
              <a:t>KİM ATIYOR KİM </a:t>
            </a:r>
            <a:r>
              <a:rPr lang="en-US" sz="2400" dirty="0" smtClean="0"/>
              <a:t>KARŞILIYOR</a:t>
            </a:r>
            <a:r>
              <a:rPr lang="tr-TR" sz="2400" dirty="0" smtClean="0"/>
              <a:t> </a:t>
            </a:r>
            <a:r>
              <a:rPr lang="en-US" sz="2400" dirty="0" smtClean="0"/>
              <a:t>SONRAKİ </a:t>
            </a:r>
            <a:r>
              <a:rPr lang="en-US" sz="2400" dirty="0"/>
              <a:t>SETLERDE YERLEŞMELERİNE GÖRE YAZ.</a:t>
            </a:r>
          </a:p>
          <a:p>
            <a:r>
              <a:rPr lang="en-US" sz="2400" dirty="0"/>
              <a:t>-MOLALARDA KOÇLARIN AMACI OYUNCULARA NASIL SERVİS ATACAĞINI VE KARŞILAYACAĞINI ANLATMAK OLACAKTIR</a:t>
            </a:r>
            <a:r>
              <a:rPr lang="en-US" sz="2400" dirty="0" smtClean="0"/>
              <a:t>.</a:t>
            </a:r>
            <a:endParaRPr lang="tr-TR" sz="2400" dirty="0" smtClean="0"/>
          </a:p>
          <a:p>
            <a:r>
              <a:rPr lang="en-US" sz="2400" dirty="0"/>
              <a:t>-ZAMANI DOĞRU TUT</a:t>
            </a:r>
          </a:p>
          <a:p>
            <a:r>
              <a:rPr lang="en-US" sz="2400" dirty="0"/>
              <a:t>-MOLALARDA OYUNCULARIN </a:t>
            </a:r>
            <a:r>
              <a:rPr lang="en-US" sz="2400" dirty="0" smtClean="0"/>
              <a:t>NEREDE</a:t>
            </a:r>
            <a:r>
              <a:rPr lang="tr-TR" sz="2400" dirty="0" smtClean="0"/>
              <a:t> </a:t>
            </a:r>
            <a:r>
              <a:rPr lang="en-US" sz="2400" dirty="0" smtClean="0"/>
              <a:t>OLACAKLARINI </a:t>
            </a:r>
            <a:r>
              <a:rPr lang="en-US" sz="2400" dirty="0"/>
              <a:t>BİLİYORLAR 20 SANİYE ANONSUNDAN SONRA KOÇ KORTTAN AYRILMALI</a:t>
            </a:r>
          </a:p>
          <a:p>
            <a:endParaRPr lang="en-US" dirty="0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000100" y="1514950"/>
            <a:ext cx="8143932" cy="5357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627784" y="444981"/>
            <a:ext cx="591633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MAÇ SONUNDA</a:t>
            </a:r>
            <a:endParaRPr kumimoji="0" lang="tr-TR" sz="6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24</a:t>
            </a:fld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1000099" y="1500174"/>
            <a:ext cx="792597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MAÇ SONUNDA</a:t>
            </a:r>
          </a:p>
          <a:p>
            <a:r>
              <a:rPr lang="en-US" sz="2400" dirty="0"/>
              <a:t>-SET SKORUNU YAZ DAİRE İÇİNE AL ORTAYA BİR ÇİZGİ ÇEK</a:t>
            </a:r>
          </a:p>
          <a:p>
            <a:r>
              <a:rPr lang="en-US" sz="2400" dirty="0"/>
              <a:t>-TAMAMLANAN OYUN PUANINI SKOR KAĞIDINA YAZ</a:t>
            </a:r>
          </a:p>
          <a:p>
            <a:r>
              <a:rPr lang="en-US" sz="2400" dirty="0"/>
              <a:t>-TEKRAR SERVİS ATANI VE KARILAYANIN SKOR HANESİNE ''0''YAZARAK DEVAM EDERİZ</a:t>
            </a:r>
          </a:p>
          <a:p>
            <a:r>
              <a:rPr lang="en-US" sz="2400" dirty="0"/>
              <a:t>-BİR SONRAKİ OYUN İÇİN ''S'' ''R'' ÇİFT MAÇI İSE </a:t>
            </a:r>
            <a:r>
              <a:rPr lang="en-US" sz="2400" dirty="0" smtClean="0"/>
              <a:t>YAZARIZ</a:t>
            </a:r>
            <a:endParaRPr lang="tr-TR" sz="2400" dirty="0" smtClean="0"/>
          </a:p>
          <a:p>
            <a:r>
              <a:rPr lang="en-US" sz="2400" dirty="0" smtClean="0"/>
              <a:t>-</a:t>
            </a:r>
            <a:r>
              <a:rPr lang="en-US" sz="2400" dirty="0"/>
              <a:t>OYUN PUANINI YAZ VE DAİRE İÇİNE AL</a:t>
            </a:r>
          </a:p>
          <a:p>
            <a:r>
              <a:rPr lang="en-US" sz="2400" dirty="0"/>
              <a:t>-OYUN BİTİŞ SAATİNİ BAŞHAKEMİN SET DEDİĞİ ZAMANDIR.OYUNU KAZANANIDA TAKİP EDİN</a:t>
            </a:r>
          </a:p>
          <a:p>
            <a:r>
              <a:rPr lang="en-US" sz="2400" dirty="0"/>
              <a:t>-OYUNUN PUANLARINI DOLDURUN</a:t>
            </a:r>
          </a:p>
          <a:p>
            <a:r>
              <a:rPr lang="en-US" sz="2400" dirty="0"/>
              <a:t>-OYUNU KAZANAN TARAFIN İSMİNİ DAİRE İÇİNE </a:t>
            </a:r>
            <a:r>
              <a:rPr lang="en-US" sz="2400" dirty="0" smtClean="0"/>
              <a:t>ALIN</a:t>
            </a:r>
            <a:endParaRPr lang="tr-TR" sz="2400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000100" y="1514950"/>
            <a:ext cx="8143932" cy="5357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627784" y="444981"/>
            <a:ext cx="591633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MAÇ SONUNDA</a:t>
            </a:r>
            <a:endParaRPr kumimoji="0" lang="tr-TR" sz="6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25</a:t>
            </a:fld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1000099" y="1500174"/>
            <a:ext cx="616418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MAÇ </a:t>
            </a:r>
            <a:r>
              <a:rPr lang="en-US" sz="2400" b="1" dirty="0"/>
              <a:t>SONRASI</a:t>
            </a:r>
          </a:p>
          <a:p>
            <a:r>
              <a:rPr lang="en-US" sz="2400" dirty="0"/>
              <a:t>-KORTDAN AYRILDIKTAN SONRA SÜREYİ HESAPLAYIP YAZIN</a:t>
            </a:r>
          </a:p>
          <a:p>
            <a:r>
              <a:rPr lang="en-US" sz="2400" dirty="0"/>
              <a:t>-EĞER DETAYLI AÇIKLAMALAR YAPACAK İSEK MAÇ KAĞIDININ ÖN TARAFINDA YAZACAK YER YOK İSE ''AÇIKLAMALAR ARKADA ''YAZIP KAĞIDIN ARKASINA AÇIKLAMALARIMIZI YAZABİLİRİZ.</a:t>
            </a:r>
          </a:p>
          <a:p>
            <a:r>
              <a:rPr lang="en-US" sz="2400" dirty="0"/>
              <a:t>-MAÇ KAĞIDINI İMZALAYIN TURNUVA BAŞ HAKEMİNE İMZALATIN VE MAÇ KONTROLA TESLİM EDİN</a:t>
            </a:r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31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000100" y="1500173"/>
            <a:ext cx="8143932" cy="5357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2411386" y="302105"/>
            <a:ext cx="460888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MAÇ SONUNDA</a:t>
            </a:r>
            <a:endParaRPr lang="tr-TR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26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214414" y="1700808"/>
            <a:ext cx="717401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 OYUN BİTTİĞİNDE MUTLAKA SET DİYE BAĞIRIRIZ.</a:t>
            </a:r>
          </a:p>
          <a:p>
            <a:r>
              <a:rPr lang="en-US" dirty="0"/>
              <a:t>-MAÇ BİTTİĞİNDE MUTLAKA BİTİŞ SAATİNİ </a:t>
            </a:r>
            <a:r>
              <a:rPr lang="en-US" dirty="0" smtClean="0"/>
              <a:t>YAZIN</a:t>
            </a:r>
            <a:endParaRPr lang="tr-TR" dirty="0" smtClean="0"/>
          </a:p>
          <a:p>
            <a:r>
              <a:rPr lang="en-US" dirty="0"/>
              <a:t>-SET DUYURUNUZUN ARDINDAN OYUNCULARLA EL SIKIŞIN GÜLÜMSEYEREK</a:t>
            </a:r>
          </a:p>
          <a:p>
            <a:r>
              <a:rPr lang="en-US" dirty="0"/>
              <a:t>-SON ANONSUNUZDAN SONRA SANDALYEDEN İNİN EN KISA ZAMANDA SERVİS HAKEMİNİZLE ÇIKIŞ NOKTASINA GİDİN.</a:t>
            </a:r>
          </a:p>
          <a:p>
            <a:r>
              <a:rPr lang="en-US" dirty="0"/>
              <a:t>-ÇIKIŞ NOKTASINDA SERVİS HAKEMİ İLE BEKLEYİN ÇİZGİ HAKEMLERİNİ VE SAHA GÖREVLİLERİNİ BEKLEYİN HEP BERABER SAHADAN AYRILIN</a:t>
            </a:r>
          </a:p>
          <a:p>
            <a:r>
              <a:rPr lang="en-US" dirty="0"/>
              <a:t>-TÜM KORT GÖREVLİLERİNE TEŞEKKÜR ETTİKTEN SONRA ORADAN AYRILIN</a:t>
            </a:r>
          </a:p>
          <a:p>
            <a:r>
              <a:rPr lang="en-US" dirty="0"/>
              <a:t>-MAÇ KAĞIDINI DOLDURDUKTAN SONRA ZAMANI VE KULLANILAN TOPLARI YAZDIKTAN SONRA  ORADAN AYRILIN</a:t>
            </a:r>
          </a:p>
          <a:p>
            <a:endParaRPr lang="en-US" dirty="0"/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000100" y="1571612"/>
            <a:ext cx="8143932" cy="5357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2627784" y="302105"/>
            <a:ext cx="45365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MAÇ SONUNDA</a:t>
            </a:r>
            <a:endParaRPr lang="tr-TR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27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214414" y="1500173"/>
            <a:ext cx="75340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-EĞER SARI VEYA KIRMIZI KART GÖSTERİLMİŞSE MAÇ KAĞIDINA </a:t>
            </a:r>
            <a:r>
              <a:rPr lang="en-US" dirty="0" smtClean="0"/>
              <a:t>İŞARETLEN</a:t>
            </a:r>
            <a:r>
              <a:rPr lang="tr-TR" dirty="0" smtClean="0"/>
              <a:t>İR </a:t>
            </a:r>
            <a:r>
              <a:rPr lang="en-US" dirty="0" smtClean="0"/>
              <a:t>MAÇ </a:t>
            </a:r>
            <a:r>
              <a:rPr lang="en-US" dirty="0"/>
              <a:t>KAĞIDININ </a:t>
            </a:r>
            <a:r>
              <a:rPr lang="tr-TR" dirty="0" smtClean="0"/>
              <a:t>ÖNÜNE  VEYA  </a:t>
            </a:r>
            <a:r>
              <a:rPr lang="en-US" dirty="0" smtClean="0"/>
              <a:t>ARKASINA </a:t>
            </a:r>
            <a:r>
              <a:rPr lang="en-US" dirty="0"/>
              <a:t>YAZ VE TURNUVA BAŞ HAKEMİNE BİLGİ VER.</a:t>
            </a:r>
          </a:p>
          <a:p>
            <a:r>
              <a:rPr lang="en-US" dirty="0"/>
              <a:t>-MAÇ KAĞIDINI MÜMKÜN OLDUGU KADAR ÇABUK TURNUVA BAŞHAKEMİNE İMZALAT.</a:t>
            </a:r>
          </a:p>
          <a:p>
            <a:r>
              <a:rPr lang="en-US" dirty="0"/>
              <a:t>-EĞER ELEKTRONİK SKORPED KULLANIYORSAK MAÇ KAĞIDINI YAZDIRIP AYNI İŞLEMLERİ YAPIYIRUZ </a:t>
            </a:r>
            <a:r>
              <a:rPr lang="tr-TR" dirty="0" smtClean="0"/>
              <a:t> </a:t>
            </a:r>
            <a:r>
              <a:rPr lang="en-US" dirty="0" smtClean="0"/>
              <a:t>TURNUVA </a:t>
            </a:r>
            <a:r>
              <a:rPr lang="en-US" dirty="0"/>
              <a:t>BAŞHAKEMİNİN BİLGİSİNDE.</a:t>
            </a: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000100" y="1550296"/>
            <a:ext cx="8143932" cy="5357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2411386" y="302105"/>
            <a:ext cx="51849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SERVİS HAKEMİNE     TALİMATLAR</a:t>
            </a:r>
            <a:endParaRPr lang="tr-T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28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214413" y="1700808"/>
            <a:ext cx="771165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-MAÇTAN ÖNCE FİLELERİ ÖLÇMEK GEREKMİYOR.</a:t>
            </a:r>
          </a:p>
          <a:p>
            <a:r>
              <a:rPr lang="en-US" dirty="0"/>
              <a:t>-FİLE ENGİN GÖRÜNÜYORSA MOLALARDA PERSONEL ÇAĞIRILARAK AYARLATILIR</a:t>
            </a:r>
            <a:r>
              <a:rPr lang="en-US" dirty="0" smtClean="0"/>
              <a:t>.</a:t>
            </a:r>
            <a:endParaRPr lang="tr-TR" dirty="0" smtClean="0"/>
          </a:p>
          <a:p>
            <a:r>
              <a:rPr lang="en-US" dirty="0"/>
              <a:t>-SERVİS HAKEMİ İKEN BACAKLARINI UZATMA AYAKLARINI SANDALYENİN ALTINA KOYMA</a:t>
            </a:r>
          </a:p>
          <a:p>
            <a:r>
              <a:rPr lang="en-US" dirty="0"/>
              <a:t>-ELLERİN BACAKLARININ ÜZERİNDE</a:t>
            </a:r>
          </a:p>
          <a:p>
            <a:endParaRPr lang="en-US" dirty="0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         SERVİS HATALARI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 smtClean="0"/>
              <a:t>ŞU AN KULLANMAKTA OLDUĞUMUZ SERVİS HATALARIMIZ BEŞ TANEDİR</a:t>
            </a:r>
          </a:p>
          <a:p>
            <a:r>
              <a:rPr lang="tr-TR" sz="2000" dirty="0" smtClean="0"/>
              <a:t>AYAK HATASI</a:t>
            </a:r>
          </a:p>
          <a:p>
            <a:r>
              <a:rPr lang="tr-TR" sz="2000" dirty="0" smtClean="0"/>
              <a:t>RAKET BAŞI HATASI</a:t>
            </a:r>
          </a:p>
          <a:p>
            <a:r>
              <a:rPr lang="tr-TR" sz="2000" dirty="0" smtClean="0"/>
              <a:t>BEL ÜSTÜ HATASI</a:t>
            </a:r>
          </a:p>
          <a:p>
            <a:r>
              <a:rPr lang="tr-TR" sz="2000" dirty="0" smtClean="0"/>
              <a:t>KESİK VURUŞ HATASI</a:t>
            </a:r>
          </a:p>
          <a:p>
            <a:r>
              <a:rPr lang="tr-TR" sz="2000" dirty="0" smtClean="0"/>
              <a:t>TOPUN TÜY KISMINA VURUŞ HATASI</a:t>
            </a:r>
          </a:p>
          <a:p>
            <a:r>
              <a:rPr lang="tr-TR" sz="2000" dirty="0" smtClean="0"/>
              <a:t>SERVİS APARATI KULLANIYORSAK RAKET BAŞI HATASINI KULLANMIYORUZ.</a:t>
            </a:r>
            <a:endParaRPr lang="tr-TR" sz="200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29</a:t>
            </a:fld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  <p:pic>
        <p:nvPicPr>
          <p:cNvPr id="6" name="Picture 2" descr="C:\Users\başkanlık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422962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dirty="0" smtClean="0">
                <a:solidFill>
                  <a:srgbClr val="FF0000"/>
                </a:solidFill>
              </a:rPr>
              <a:t>           AYAK HATASI (ÇİZGİYE BASMA)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30</a:t>
            </a:fld>
            <a:endParaRPr lang="tr-TR"/>
          </a:p>
        </p:txBody>
      </p:sp>
      <p:pic>
        <p:nvPicPr>
          <p:cNvPr id="8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  <p:pic>
        <p:nvPicPr>
          <p:cNvPr id="3" name="UMPV6 - Service Faults çizgiye basm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1078" y="1544563"/>
            <a:ext cx="8156396" cy="508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21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dirty="0" smtClean="0">
                <a:solidFill>
                  <a:srgbClr val="FF0000"/>
                </a:solidFill>
              </a:rPr>
              <a:t>           AYAK HATASI (AYAK KALDIRMA)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31</a:t>
            </a:fld>
            <a:endParaRPr lang="tr-TR"/>
          </a:p>
        </p:txBody>
      </p:sp>
      <p:pic>
        <p:nvPicPr>
          <p:cNvPr id="8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  <p:pic>
        <p:nvPicPr>
          <p:cNvPr id="5" name="UMPV7 - Service Faults ayak kaldırma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35100" y="1738313"/>
            <a:ext cx="7499350" cy="4217987"/>
          </a:xfrm>
        </p:spPr>
      </p:pic>
    </p:spTree>
    <p:extLst>
      <p:ext uri="{BB962C8B-B14F-4D97-AF65-F5344CB8AC3E}">
        <p14:creationId xmlns:p14="http://schemas.microsoft.com/office/powerpoint/2010/main" val="3758991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        RAKET BAŞI HATASI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32</a:t>
            </a:fld>
            <a:endParaRPr lang="tr-TR"/>
          </a:p>
        </p:txBody>
      </p:sp>
      <p:pic>
        <p:nvPicPr>
          <p:cNvPr id="6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  <p:pic>
        <p:nvPicPr>
          <p:cNvPr id="5" name="UMPV9 - Service Faults raket başı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35100" y="1738313"/>
            <a:ext cx="7499350" cy="4217987"/>
          </a:xfrm>
        </p:spPr>
      </p:pic>
    </p:spTree>
    <p:extLst>
      <p:ext uri="{BB962C8B-B14F-4D97-AF65-F5344CB8AC3E}">
        <p14:creationId xmlns:p14="http://schemas.microsoft.com/office/powerpoint/2010/main" val="3929080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           </a:t>
            </a:r>
            <a:r>
              <a:rPr lang="tr-TR" dirty="0" smtClean="0">
                <a:solidFill>
                  <a:srgbClr val="FF0000"/>
                </a:solidFill>
              </a:rPr>
              <a:t>BEL ÜSTÜ HATASI</a:t>
            </a:r>
            <a:r>
              <a:rPr lang="tr-TR" dirty="0">
                <a:solidFill>
                  <a:srgbClr val="FF0000"/>
                </a:solidFill>
              </a:rPr>
              <a:t/>
            </a:r>
            <a:br>
              <a:rPr lang="tr-TR" dirty="0">
                <a:solidFill>
                  <a:srgbClr val="FF0000"/>
                </a:solidFill>
              </a:rPr>
            </a:br>
            <a:r>
              <a:rPr lang="tr-TR" dirty="0" smtClean="0">
                <a:solidFill>
                  <a:srgbClr val="FF0000"/>
                </a:solidFill>
              </a:rPr>
              <a:t>             (YÜKSEK SERVİS)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33</a:t>
            </a:fld>
            <a:endParaRPr lang="tr-TR"/>
          </a:p>
        </p:txBody>
      </p:sp>
      <p:pic>
        <p:nvPicPr>
          <p:cNvPr id="6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  <p:pic>
        <p:nvPicPr>
          <p:cNvPr id="5" name="UMPV8 - Service Faults bel üstü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35100" y="1738313"/>
            <a:ext cx="7499350" cy="4217987"/>
          </a:xfrm>
        </p:spPr>
      </p:pic>
    </p:spTree>
    <p:extLst>
      <p:ext uri="{BB962C8B-B14F-4D97-AF65-F5344CB8AC3E}">
        <p14:creationId xmlns:p14="http://schemas.microsoft.com/office/powerpoint/2010/main" val="3877759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44168" y="304800"/>
            <a:ext cx="7498080" cy="1143000"/>
          </a:xfrm>
        </p:spPr>
        <p:txBody>
          <a:bodyPr>
            <a:normAutofit/>
          </a:bodyPr>
          <a:lstStyle/>
          <a:p>
            <a:r>
              <a:rPr lang="tr-TR" sz="3200" dirty="0" smtClean="0">
                <a:solidFill>
                  <a:srgbClr val="FF0000"/>
                </a:solidFill>
              </a:rPr>
              <a:t>              KESİK VURUŞ HATASI</a:t>
            </a:r>
            <a:endParaRPr lang="tr-TR" sz="3200" dirty="0">
              <a:solidFill>
                <a:srgbClr val="FF000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34</a:t>
            </a:fld>
            <a:endParaRPr lang="tr-TR"/>
          </a:p>
        </p:txBody>
      </p:sp>
      <p:pic>
        <p:nvPicPr>
          <p:cNvPr id="6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  <p:pic>
        <p:nvPicPr>
          <p:cNvPr id="5" name="UMPV10 - Service Faults (-kesik vuruş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35100" y="1738313"/>
            <a:ext cx="7499350" cy="4217987"/>
          </a:xfrm>
        </p:spPr>
      </p:pic>
    </p:spTree>
    <p:extLst>
      <p:ext uri="{BB962C8B-B14F-4D97-AF65-F5344CB8AC3E}">
        <p14:creationId xmlns:p14="http://schemas.microsoft.com/office/powerpoint/2010/main" val="3239640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67744" y="274639"/>
            <a:ext cx="6345904" cy="1143000"/>
          </a:xfrm>
        </p:spPr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FF0000"/>
                </a:solidFill>
              </a:rPr>
              <a:t> </a:t>
            </a:r>
            <a:r>
              <a:rPr lang="tr-TR" sz="3200" dirty="0" smtClean="0">
                <a:solidFill>
                  <a:srgbClr val="FF0000"/>
                </a:solidFill>
              </a:rPr>
              <a:t>TOPUN TÜY KISMINA VURMA </a:t>
            </a:r>
            <a:br>
              <a:rPr lang="tr-TR" sz="3200" dirty="0" smtClean="0">
                <a:solidFill>
                  <a:srgbClr val="FF0000"/>
                </a:solidFill>
              </a:rPr>
            </a:br>
            <a:r>
              <a:rPr lang="tr-TR" sz="3200" dirty="0" smtClean="0">
                <a:solidFill>
                  <a:srgbClr val="FF0000"/>
                </a:solidFill>
              </a:rPr>
              <a:t>                 </a:t>
            </a:r>
            <a:endParaRPr lang="tr-TR" sz="3200" dirty="0">
              <a:solidFill>
                <a:srgbClr val="FF000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35</a:t>
            </a:fld>
            <a:endParaRPr lang="tr-TR"/>
          </a:p>
        </p:txBody>
      </p:sp>
      <p:pic>
        <p:nvPicPr>
          <p:cNvPr id="6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5616" y="142853"/>
            <a:ext cx="1008112" cy="1196972"/>
          </a:xfrm>
          <a:prstGeom prst="rect">
            <a:avLst/>
          </a:prstGeom>
          <a:noFill/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  <p:pic>
        <p:nvPicPr>
          <p:cNvPr id="5" name="UMPV14 - Service Fault Ca-topun tüy kısmına vurma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35100" y="1738313"/>
            <a:ext cx="7499350" cy="4217987"/>
          </a:xfrm>
        </p:spPr>
      </p:pic>
    </p:spTree>
    <p:extLst>
      <p:ext uri="{BB962C8B-B14F-4D97-AF65-F5344CB8AC3E}">
        <p14:creationId xmlns:p14="http://schemas.microsoft.com/office/powerpoint/2010/main" val="404808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954541" y="1343025"/>
            <a:ext cx="8143932" cy="5357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2411386" y="139653"/>
            <a:ext cx="516138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Servis hakemi  MAÇ </a:t>
            </a:r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ESNASINDA</a:t>
            </a:r>
            <a:endParaRPr lang="tr-TR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36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115616" y="1450661"/>
            <a:ext cx="7416824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-</a:t>
            </a:r>
            <a:r>
              <a:rPr lang="en-US" sz="2800" dirty="0"/>
              <a:t>SERVİS ATANA BAKARKEN TOPU TAKİP ETME </a:t>
            </a:r>
          </a:p>
          <a:p>
            <a:r>
              <a:rPr lang="en-US" sz="2800" dirty="0"/>
              <a:t>-SADECE SERVİS ATANA BAK SERVİS NORMAL İSE BAŞHAKEMLE GÖZGÖZE GEL SONRA OYUNU TAKİP EDEBİLİRSİN</a:t>
            </a:r>
          </a:p>
          <a:p>
            <a:r>
              <a:rPr lang="en-US" sz="2800" dirty="0"/>
              <a:t>-NE ZAMAN SERVİS HATASI VERİLDİ YÜKSEK SESLE HABER VE İŞARETİDE HERKESİN GÖRECEĞİ KADAR BEKLET.</a:t>
            </a:r>
          </a:p>
          <a:p>
            <a:r>
              <a:rPr lang="en-US" sz="2800" dirty="0"/>
              <a:t>-SERVİS HAKEMİ BİR FAUL VERDİĞİNDE OYUNCU BAŞ HAKEMDEN İZİN ALARAK SERVİS HAKEMİNE HATASINI SORABİLİR</a:t>
            </a:r>
            <a:r>
              <a:rPr lang="en-US" sz="2800" dirty="0" smtClean="0"/>
              <a:t>.</a:t>
            </a:r>
            <a:endParaRPr lang="tr-TR" sz="2800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954541" y="1343025"/>
            <a:ext cx="8143932" cy="5357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2483768" y="302105"/>
            <a:ext cx="49685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Servis hakemi</a:t>
            </a:r>
          </a:p>
          <a:p>
            <a:r>
              <a:rPr lang="tr-T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MAÇ </a:t>
            </a:r>
            <a:r>
              <a:rPr lang="tr-T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ESNASINDA</a:t>
            </a:r>
            <a:endParaRPr lang="tr-T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37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115616" y="1450661"/>
            <a:ext cx="756084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-</a:t>
            </a:r>
            <a:r>
              <a:rPr lang="en-US" sz="2800" dirty="0"/>
              <a:t>BAŞ HAKEMLERİNİZLE TAKIM OLARAK ÇALIŞIN</a:t>
            </a:r>
          </a:p>
          <a:p>
            <a:r>
              <a:rPr lang="en-US" sz="2800" dirty="0"/>
              <a:t>-BAŞ HAKEMLERİNİZE GİZLİCE YARDIM EDEBİLİRSİNİZ ÇİZGİLERDE,ÇİFT VURUŞTA,SKOR YANLIŞLIKLARINDA.</a:t>
            </a:r>
          </a:p>
          <a:p>
            <a:r>
              <a:rPr lang="en-US" sz="2800" dirty="0" smtClean="0"/>
              <a:t>-HAKEM </a:t>
            </a:r>
            <a:r>
              <a:rPr lang="en-US" sz="2800" dirty="0"/>
              <a:t>SANDALYESİNİN YANINDA YÜZÜN SAHAYA DÖNÜK </a:t>
            </a:r>
            <a:r>
              <a:rPr lang="en-US" sz="2800" dirty="0" smtClean="0"/>
              <a:t>BEKLE</a:t>
            </a:r>
            <a:endParaRPr lang="tr-TR" sz="2800" dirty="0" smtClean="0"/>
          </a:p>
          <a:p>
            <a:r>
              <a:rPr lang="en-US" sz="2800" dirty="0"/>
              <a:t>-SADECE GEREKLİ ZAMANDA HAKEMLE KONUŞABİLİRSİNİZ</a:t>
            </a:r>
          </a:p>
          <a:p>
            <a:r>
              <a:rPr lang="en-US" sz="2800" dirty="0"/>
              <a:t>-OYUNDA VE TEKNİK MOLALARDA SERVİS HAKEMİ SANDALYESİNDE OTURUR.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42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000100" y="1500173"/>
            <a:ext cx="8143932" cy="5357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2699792" y="302105"/>
            <a:ext cx="4680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Servis hakemi</a:t>
            </a:r>
          </a:p>
          <a:p>
            <a:r>
              <a:rPr lang="tr-T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MAÇ </a:t>
            </a:r>
            <a:r>
              <a:rPr lang="tr-T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SONUNDA</a:t>
            </a:r>
            <a:endParaRPr lang="tr-TR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38</a:t>
            </a:fld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1115616" y="1500172"/>
            <a:ext cx="74888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-MAÇ BİTTİKTEN SONRA OYUNCULARLA AYAĞA KALKIP TOKALAŞ OTURARAK YAPMA VE GÜLÜMSE</a:t>
            </a:r>
          </a:p>
          <a:p>
            <a:r>
              <a:rPr lang="en-US" dirty="0"/>
              <a:t>-FİLENİN ALTINA TOP KOYMAYIN</a:t>
            </a:r>
          </a:p>
          <a:p>
            <a:r>
              <a:rPr lang="en-US" dirty="0"/>
              <a:t>-HAKEMİN ANONSUNDAN SONRA KARI TARAFA GEÇ HAKEMLE BİRLİKTE </a:t>
            </a:r>
            <a:endParaRPr lang="tr-TR" dirty="0" smtClean="0"/>
          </a:p>
          <a:p>
            <a:r>
              <a:rPr lang="es-ES" dirty="0"/>
              <a:t>SOSYAL MEDYADA OYUNCULARLA SAMİMİ OLMAMALISIN</a:t>
            </a:r>
          </a:p>
          <a:p>
            <a:r>
              <a:rPr lang="en-US" dirty="0"/>
              <a:t>-TURNUVA BAŞHAKEMİ TARAFINDAN TOPLANTIDA SİZE BU BİLGİLER VERİLECEKTİR.</a:t>
            </a:r>
          </a:p>
          <a:p>
            <a:endParaRPr lang="tr-TR" dirty="0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435608" y="274639"/>
            <a:ext cx="7498080" cy="1210146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SERVİS HAKEMİ </a:t>
            </a:r>
            <a:r>
              <a:rPr lang="tr-TR" dirty="0" smtClean="0">
                <a:solidFill>
                  <a:schemeClr val="tx1"/>
                </a:solidFill>
              </a:rPr>
              <a:t>Set Arası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/>
          </a:bodyPr>
          <a:lstStyle/>
          <a:p>
            <a:pPr lvl="8" algn="ctr"/>
            <a:r>
              <a:rPr lang="tr-TR" sz="1600" dirty="0" smtClean="0"/>
              <a:t>MÜSABAK ESNASIN DA HER HANGİ BİR OLAY VAR İSE SERVİS HAKEMİ VE BAŞ HAKEM KONUŞABİLİR </a:t>
            </a:r>
          </a:p>
          <a:p>
            <a:pPr lvl="8" algn="ctr"/>
            <a:r>
              <a:rPr lang="tr-TR" sz="1600" dirty="0" smtClean="0"/>
              <a:t>YOK İSE TÜM SAHAYI GÖZETLEYEBİLECEK ŞEKİLDE BEKLEME POZİSYONUNDA DURACAKTIR.</a:t>
            </a:r>
            <a:endParaRPr lang="tr-TR" sz="160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39</a:t>
            </a:fld>
            <a:endParaRPr lang="tr-TR"/>
          </a:p>
        </p:txBody>
      </p:sp>
      <p:pic>
        <p:nvPicPr>
          <p:cNvPr id="2050" name="Picture 2" descr="C:\Users\CENGİZ\Desktop\67540261_1834954986607747_2971068795516354560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763" y="2924944"/>
            <a:ext cx="2154206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4409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000068" y="1479379"/>
            <a:ext cx="8143932" cy="5357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3275856" y="71414"/>
            <a:ext cx="379142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ÇİZGİ </a:t>
            </a:r>
          </a:p>
          <a:p>
            <a:pPr algn="ctr"/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HAKEMLERİ</a:t>
            </a:r>
            <a:endParaRPr lang="tr-TR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251066"/>
            <a:ext cx="3640615" cy="25623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516" y="1637334"/>
            <a:ext cx="2955948" cy="2727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Resim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602" y="1613246"/>
            <a:ext cx="3102382" cy="2724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Dikdörtgen 9"/>
          <p:cNvSpPr/>
          <p:nvPr/>
        </p:nvSpPr>
        <p:spPr>
          <a:xfrm>
            <a:off x="1805825" y="4284385"/>
            <a:ext cx="10615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32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OUT</a:t>
            </a:r>
            <a:endParaRPr lang="tr-TR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Dikdörtgen 15"/>
          <p:cNvSpPr/>
          <p:nvPr/>
        </p:nvSpPr>
        <p:spPr>
          <a:xfrm>
            <a:off x="7007562" y="4317776"/>
            <a:ext cx="164981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32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İÇERİDE</a:t>
            </a:r>
            <a:endParaRPr lang="tr-TR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Dikdörtgen 16"/>
          <p:cNvSpPr/>
          <p:nvPr/>
        </p:nvSpPr>
        <p:spPr>
          <a:xfrm>
            <a:off x="6702203" y="6110335"/>
            <a:ext cx="233429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32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GÖRMEDİM</a:t>
            </a:r>
            <a:endParaRPr lang="tr-TR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40</a:t>
            </a:fld>
            <a:endParaRPr lang="tr-TR"/>
          </a:p>
        </p:txBody>
      </p:sp>
      <p:pic>
        <p:nvPicPr>
          <p:cNvPr id="18" name="Resim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06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2627784" y="62518"/>
            <a:ext cx="524728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ÇİZGİ HAKEMLERİ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41</a:t>
            </a:fld>
            <a:endParaRPr lang="tr-TR"/>
          </a:p>
        </p:txBody>
      </p:sp>
      <p:pic>
        <p:nvPicPr>
          <p:cNvPr id="10" name="Picture 3" descr="C:\Users\CENGİZ\Desktop\317240_10151262332844879_1207644593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3" y="1628800"/>
            <a:ext cx="7238690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2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020424" y="1450661"/>
            <a:ext cx="8143932" cy="5357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3275856" y="-24"/>
            <a:ext cx="357020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MÜSABAKA</a:t>
            </a:r>
          </a:p>
          <a:p>
            <a:pPr algn="ctr"/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ANONSLARI</a:t>
            </a:r>
            <a:endParaRPr lang="tr-TR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9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865853"/>
              </p:ext>
            </p:extLst>
          </p:nvPr>
        </p:nvGraphicFramePr>
        <p:xfrm>
          <a:off x="1208118" y="1651520"/>
          <a:ext cx="7500990" cy="5544312"/>
        </p:xfrm>
        <a:graphic>
          <a:graphicData uri="http://schemas.openxmlformats.org/drawingml/2006/table">
            <a:tbl>
              <a:tblPr/>
              <a:tblGrid>
                <a:gridCol w="75009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FERDİ MÜSABAKALARDA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TEKLER BAŞLAMA </a:t>
                      </a:r>
                      <a:r>
                        <a:rPr lang="tr-TR" sz="2000" b="1" baseline="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ANONSU</a:t>
                      </a:r>
                      <a:r>
                        <a:rPr lang="tr-TR" sz="20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Hanımlar Beyler, Sağımda Naci KARGI, Ankara  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Solumda Mustafa YAŞAR, Afyon  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Naci KARGI servis kullanıyor </a:t>
                      </a:r>
                      <a:r>
                        <a:rPr lang="tr-TR" sz="2000" baseline="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0-0 BAŞLA  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SETİ BİTİRME ANONSU;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Birinci Seti Mustafa YAŞAR kazanmıştır.21-19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Aynı kişi maçı kazanmış ise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Maçı Mustafa YAŞAR Kazanmıştır 21-19   21-18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İkinci seti Rakip Kazanmışsa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İkinci seti Naci KARGI Kazanmıştır.21-17 Durum 1-1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Final setini kim kazanmış ise 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Maçı …………Kazanmıştır.21-19 17-21  21-18   diye anons ederiz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tr-TR" sz="2000" baseline="0" dirty="0" smtClean="0">
                        <a:solidFill>
                          <a:srgbClr val="0070C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tr-TR" sz="2000" baseline="0" dirty="0" smtClean="0">
                        <a:solidFill>
                          <a:srgbClr val="0070C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tr-TR" sz="2000" baseline="0" dirty="0" smtClean="0">
                        <a:solidFill>
                          <a:srgbClr val="0070C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tr-TR" sz="2000" dirty="0">
                        <a:solidFill>
                          <a:srgbClr val="0070C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9535" marR="895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42</a:t>
            </a:fld>
            <a:endParaRPr lang="tr-TR"/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79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000100" y="1500173"/>
            <a:ext cx="8143932" cy="5357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3275856" y="-24"/>
            <a:ext cx="357020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MÜSABAKA</a:t>
            </a:r>
          </a:p>
          <a:p>
            <a:pPr algn="ctr"/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ANONSLARI</a:t>
            </a:r>
            <a:endParaRPr lang="tr-TR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9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748581"/>
              </p:ext>
            </p:extLst>
          </p:nvPr>
        </p:nvGraphicFramePr>
        <p:xfrm>
          <a:off x="1208118" y="1651520"/>
          <a:ext cx="7500990" cy="4565904"/>
        </p:xfrm>
        <a:graphic>
          <a:graphicData uri="http://schemas.openxmlformats.org/drawingml/2006/table">
            <a:tbl>
              <a:tblPr/>
              <a:tblGrid>
                <a:gridCol w="75009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FERDİ MÜSABAKALARDA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ÇİFTLER </a:t>
                      </a:r>
                      <a:r>
                        <a:rPr lang="tr-TR" sz="2000" b="1" baseline="0" dirty="0" err="1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ANONS</a:t>
                      </a:r>
                      <a:r>
                        <a:rPr lang="tr-TR" sz="2000" b="1" dirty="0" err="1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</a:t>
                      </a:r>
                      <a:r>
                        <a:rPr lang="tr-TR" sz="2000" baseline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Hanımlar</a:t>
                      </a:r>
                      <a:r>
                        <a:rPr lang="tr-TR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Beyler, Sağımda, Naci KARGI, İbrahim KASIMOĞLU ,Ankara 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Solumda, Mustafa YAŞAR, Mehmet EKİNCİ Afyon 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Naci KARGI Mustafa YAŞAR’A a servis atıyor. </a:t>
                      </a:r>
                      <a:r>
                        <a:rPr lang="tr-TR" sz="2000" baseline="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0-0 BAŞLA  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tr-TR" sz="2000" baseline="0" dirty="0" smtClean="0">
                        <a:solidFill>
                          <a:srgbClr val="0070C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ÇİFTLER </a:t>
                      </a:r>
                      <a:r>
                        <a:rPr lang="tr-TR" sz="2000" b="1" baseline="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ANONS</a:t>
                      </a:r>
                      <a:r>
                        <a:rPr lang="tr-TR" sz="20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;(FARKLI İLLERİN VEYA FARKLI TAKIMLARIN SPORCULARI İSE)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Hanımlar Beyler</a:t>
                      </a:r>
                      <a:r>
                        <a:rPr lang="tr-TR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Sağımda İbrahim KASIMOĞLU Tokat  Naci KARGI Ankara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Solumda Mustafa YAŞAR Afyon , Mehmet EKİNCİ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Erzincan  İbrahim KASIMOĞLU </a:t>
                      </a:r>
                      <a:r>
                        <a:rPr lang="tr-TR" sz="2000" baseline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MustafaYAŞAR</a:t>
                      </a:r>
                      <a:r>
                        <a:rPr lang="tr-TR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a Servis atıyor, </a:t>
                      </a:r>
                      <a:r>
                        <a:rPr lang="tr-TR" sz="2000" baseline="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0-0 BAŞLA  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tr-TR" sz="2000" dirty="0">
                        <a:solidFill>
                          <a:srgbClr val="0070C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9535" marR="895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43</a:t>
            </a:fld>
            <a:endParaRPr lang="tr-TR"/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26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411386" y="274639"/>
            <a:ext cx="489691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>
                <a:solidFill>
                  <a:srgbClr val="FF0000"/>
                </a:solidFill>
              </a:rPr>
              <a:t>MÜSABAKA ANONSLARI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 smtClean="0">
                <a:solidFill>
                  <a:srgbClr val="FF0000"/>
                </a:solidFill>
              </a:rPr>
              <a:t>FERDİ MÜSABAKALARDA</a:t>
            </a:r>
          </a:p>
          <a:p>
            <a:r>
              <a:rPr lang="tr-TR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ÇİFTLER BİTİRME ANONSU</a:t>
            </a:r>
          </a:p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tr-TR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Birinci Seti Mustafa </a:t>
            </a:r>
            <a:r>
              <a:rPr lang="tr-TR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YAŞAR-Mehmet EKİNCİ  </a:t>
            </a:r>
            <a:r>
              <a:rPr lang="tr-TR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kazanmıştır.21-19</a:t>
            </a:r>
          </a:p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tr-TR" sz="2000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Aynı </a:t>
            </a:r>
            <a:r>
              <a:rPr lang="tr-TR" sz="2000" dirty="0" smtClean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kişiler  </a:t>
            </a:r>
            <a:r>
              <a:rPr lang="tr-TR" sz="2000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maçı kazanmış ise</a:t>
            </a:r>
          </a:p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tr-TR" sz="2000" dirty="0">
                <a:latin typeface="Times New Roman" pitchFamily="18" charset="0"/>
                <a:ea typeface="Times New Roman"/>
                <a:cs typeface="Times New Roman" pitchFamily="18" charset="0"/>
              </a:rPr>
              <a:t>Maçı Mustafa </a:t>
            </a:r>
            <a:r>
              <a:rPr lang="tr-TR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YAŞAR-Mehmet EKİNCİ  </a:t>
            </a:r>
            <a:r>
              <a:rPr lang="tr-TR" sz="2000" dirty="0">
                <a:latin typeface="Times New Roman" pitchFamily="18" charset="0"/>
                <a:ea typeface="Times New Roman"/>
                <a:cs typeface="Times New Roman" pitchFamily="18" charset="0"/>
              </a:rPr>
              <a:t>Kazanmıştır 21-19   21-18</a:t>
            </a:r>
          </a:p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tr-TR" sz="2000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İkinci seti Rakip Kazanmışsa</a:t>
            </a:r>
          </a:p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tr-TR" sz="2000" dirty="0">
                <a:latin typeface="Times New Roman" pitchFamily="18" charset="0"/>
                <a:ea typeface="Times New Roman"/>
                <a:cs typeface="Times New Roman" pitchFamily="18" charset="0"/>
              </a:rPr>
              <a:t>İkinci seti </a:t>
            </a:r>
            <a:r>
              <a:rPr lang="tr-TR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İbrahim KASIMOĞLU-Naci KARGI </a:t>
            </a:r>
            <a:r>
              <a:rPr lang="tr-TR" sz="2000" dirty="0">
                <a:latin typeface="Times New Roman" pitchFamily="18" charset="0"/>
                <a:ea typeface="Times New Roman"/>
                <a:cs typeface="Times New Roman" pitchFamily="18" charset="0"/>
              </a:rPr>
              <a:t>Kazanmıştır.21-17 Durum 1-1</a:t>
            </a:r>
          </a:p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tr-TR" sz="2000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Final setini kim kazanmış ise </a:t>
            </a:r>
          </a:p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tr-TR" sz="2000" dirty="0">
                <a:latin typeface="Times New Roman" pitchFamily="18" charset="0"/>
                <a:ea typeface="Times New Roman"/>
                <a:cs typeface="Times New Roman" pitchFamily="18" charset="0"/>
              </a:rPr>
              <a:t>Maçı …………Kazanmıştır.21-19 17-21  21-18   diye anons ederiz</a:t>
            </a:r>
          </a:p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endParaRPr lang="tr-TR" sz="2000" dirty="0">
              <a:solidFill>
                <a:srgbClr val="0070C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endParaRPr lang="tr-T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44</a:t>
            </a:fld>
            <a:endParaRPr lang="tr-TR"/>
          </a:p>
        </p:txBody>
      </p:sp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497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000100" y="1500173"/>
            <a:ext cx="8143932" cy="5357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3275856" y="-24"/>
            <a:ext cx="357020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MÜSABAKA</a:t>
            </a:r>
          </a:p>
          <a:p>
            <a:pPr algn="ctr"/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ANONSLARI</a:t>
            </a:r>
            <a:endParaRPr lang="tr-TR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9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218870"/>
              </p:ext>
            </p:extLst>
          </p:nvPr>
        </p:nvGraphicFramePr>
        <p:xfrm>
          <a:off x="1208118" y="1651520"/>
          <a:ext cx="7500990" cy="5544312"/>
        </p:xfrm>
        <a:graphic>
          <a:graphicData uri="http://schemas.openxmlformats.org/drawingml/2006/table">
            <a:tbl>
              <a:tblPr/>
              <a:tblGrid>
                <a:gridCol w="75009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TAKIM MÜSABAKALARINDA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TEKLER </a:t>
                      </a:r>
                      <a:r>
                        <a:rPr lang="tr-TR" sz="2000" b="1" baseline="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ANONS</a:t>
                      </a:r>
                      <a:r>
                        <a:rPr lang="tr-TR" sz="20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Hanımlar Beyler , Sağımda Ankara Spor Kulübünden Naci KARGI,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Solumda Afyon Spor Kulübünden Mustafa YAŞAR,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Ankara Spor Kulübü servis kullanıyor </a:t>
                      </a:r>
                      <a:r>
                        <a:rPr lang="tr-TR" sz="2000" baseline="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0-0 BAŞLA  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SETİ BİTİRME ANONSU;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Birinci Seti Ankara Spor Kulübü kazanmıştır.21-19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Aynı takım  maçı kazanmış ise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Maçı </a:t>
                      </a:r>
                      <a:r>
                        <a:rPr lang="tr-TR" sz="2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Ankara Spor </a:t>
                      </a:r>
                      <a:r>
                        <a:rPr lang="tr-TR" sz="2000" b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Kulübü</a:t>
                      </a:r>
                      <a:r>
                        <a:rPr lang="tr-TR" sz="20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Kazanmıştır</a:t>
                      </a: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21-19   21-18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İkinci seti Rakip Kazanmışsa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İkinci seti Afyon Spor Kulübü Kazanmıştır.21-17 Durum 1-1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Final setini kim kazanmış ise 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Maçı …………Kulübü Kazanmıştır.21-19 17-21  21-18   diye anons ederiz.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tr-TR" sz="2000" baseline="0" dirty="0" smtClean="0">
                        <a:solidFill>
                          <a:srgbClr val="0070C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tr-TR" sz="2000" baseline="0" dirty="0" smtClean="0">
                        <a:solidFill>
                          <a:srgbClr val="0070C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tr-TR" sz="2000" dirty="0">
                        <a:solidFill>
                          <a:srgbClr val="0070C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9535" marR="895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45</a:t>
            </a:fld>
            <a:endParaRPr lang="tr-TR"/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50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988994" y="1520041"/>
            <a:ext cx="8143932" cy="5221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3275856" y="-24"/>
            <a:ext cx="357020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MÜSABAKA</a:t>
            </a:r>
          </a:p>
          <a:p>
            <a:pPr algn="ctr"/>
            <a:r>
              <a:rPr lang="tr-TR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ANONSLARI</a:t>
            </a:r>
            <a:endParaRPr lang="tr-TR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9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097805"/>
              </p:ext>
            </p:extLst>
          </p:nvPr>
        </p:nvGraphicFramePr>
        <p:xfrm>
          <a:off x="1208118" y="1651520"/>
          <a:ext cx="7500990" cy="5870448"/>
        </p:xfrm>
        <a:graphic>
          <a:graphicData uri="http://schemas.openxmlformats.org/drawingml/2006/table">
            <a:tbl>
              <a:tblPr/>
              <a:tblGrid>
                <a:gridCol w="75009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TAKIM MÜSABAKALARINDA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ÇİFTLER </a:t>
                      </a:r>
                      <a:r>
                        <a:rPr lang="tr-TR" sz="2000" b="1" baseline="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ANONS</a:t>
                      </a:r>
                      <a:r>
                        <a:rPr lang="tr-TR" sz="20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Hanımlar Beyler, Sağımda Ankara Spor Kulübünden Naci KARGI, İbrahim KASIMOĞLU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Solumda Afyon Spor Kulübünden Mustafa YAŞAR, Mehmet EKİNCİ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Ankara Spor Kulübü Servis kullanıyor.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Naci KARGI, Mustafa Yaşar’a servis atıyor </a:t>
                      </a:r>
                      <a:r>
                        <a:rPr lang="tr-TR" sz="2000" baseline="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0-0 BAŞLA  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SETİ BİTİRME ANONSU;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Birinci Seti Ankara Spor Kulübü kazanmıştır.21-19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Aynı takım  maçı kazanmış ise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Maçı </a:t>
                      </a:r>
                      <a:r>
                        <a:rPr lang="tr-TR" sz="2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Ankara Spor </a:t>
                      </a:r>
                      <a:r>
                        <a:rPr lang="tr-TR" sz="2000" b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Kulübü</a:t>
                      </a:r>
                      <a:r>
                        <a:rPr lang="tr-TR" sz="20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Kazanmıştır</a:t>
                      </a: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21-19   21-18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İkinci seti Rakip Kazanmışsa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İkinci seti Afyon Spor Kulübü Kazanmıştır.21-17 Durum 1-1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Final setini kim kazanmış ise 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tr-TR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Maçı …………Kulübü Kazanmıştır.21-19 17-21  21-18   diye anons ederiz.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tr-TR" sz="2000" baseline="0" dirty="0" smtClean="0">
                        <a:solidFill>
                          <a:srgbClr val="0070C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tr-TR" sz="2000" baseline="0" dirty="0" smtClean="0">
                        <a:solidFill>
                          <a:srgbClr val="0070C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9535" marR="895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46</a:t>
            </a:fld>
            <a:endParaRPr lang="tr-TR"/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90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000100" y="1500173"/>
            <a:ext cx="8143932" cy="5357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2411386" y="384696"/>
            <a:ext cx="518495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20-20 Beraberlikte Düzenlenen Sarı-Kırmızı kart gösterilen  Müsabaka cetveli  Örneği</a:t>
            </a:r>
            <a:endParaRPr lang="tr-TR" sz="2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47</a:t>
            </a:fld>
            <a:endParaRPr lang="tr-TR"/>
          </a:p>
        </p:txBody>
      </p:sp>
      <p:pic>
        <p:nvPicPr>
          <p:cNvPr id="12" name="Picture 2" descr="C:\Users\CENGİZ\Desktop\WhatsApp Image 2019-12-01 at 10.20.56 (1)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06" y="1844823"/>
            <a:ext cx="7925971" cy="513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36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000100" y="2708920"/>
            <a:ext cx="8143932" cy="4149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2411387" y="142853"/>
            <a:ext cx="518494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Sakatlık ve oyunu bırakma ile Biten Müsabaka kağıdı Örneği</a:t>
            </a:r>
            <a:endParaRPr lang="tr-TR" sz="2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48</a:t>
            </a:fld>
            <a:endParaRPr lang="tr-TR"/>
          </a:p>
        </p:txBody>
      </p:sp>
      <p:pic>
        <p:nvPicPr>
          <p:cNvPr id="4098" name="Picture 2" descr="C:\Users\CENGİZ\Desktop\WhatsApp Image 2019-12-01 at 10.20.55 (2)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1450661"/>
            <a:ext cx="8141165" cy="540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0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000100" y="1500173"/>
            <a:ext cx="8143932" cy="5357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2411387" y="142853"/>
            <a:ext cx="518495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Sarı Kart Kırmızı Kart Gösterilmiş Müsabaka Örneği</a:t>
            </a:r>
            <a:endParaRPr lang="tr-TR" sz="2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12" name="Picture 2" descr="C:\Users\FEAR777\Desktop\BADMINTON HAKEM EĞİTİM KAYNAKLARI\Kırmızı Kart_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2420889"/>
            <a:ext cx="8143900" cy="435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49</a:t>
            </a:fld>
            <a:endParaRPr lang="tr-TR"/>
          </a:p>
        </p:txBody>
      </p:sp>
      <p:pic>
        <p:nvPicPr>
          <p:cNvPr id="3" name="Picture 2" descr="C:\Users\CENGİZ\Desktop\WhatsApp Image 2019-12-01 at 10.20.56 (1)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1339825"/>
            <a:ext cx="8113234" cy="551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14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028735" y="2277524"/>
            <a:ext cx="8143932" cy="45797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2411386" y="384696"/>
            <a:ext cx="504093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Kart Gösterilmiş </a:t>
            </a:r>
          </a:p>
          <a:p>
            <a:pPr algn="ctr"/>
            <a:r>
              <a:rPr lang="tr-TR" sz="2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Diskalifiye Edilmiş Müsabaka Örneği</a:t>
            </a:r>
            <a:endParaRPr lang="tr-TR" sz="2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50</a:t>
            </a:fld>
            <a:endParaRPr lang="tr-TR"/>
          </a:p>
        </p:txBody>
      </p:sp>
      <p:pic>
        <p:nvPicPr>
          <p:cNvPr id="1027" name="Picture 3" descr="C:\Users\CENGİZ\Desktop\WhatsApp Image 2019-12-01 at 10.20.55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858" y="1709595"/>
            <a:ext cx="8115265" cy="5147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95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aşkanlık\Desktop\1.jpg"/>
          <p:cNvPicPr>
            <a:picLocks noChangeAspect="1" noChangeArrowheads="1"/>
          </p:cNvPicPr>
          <p:nvPr/>
        </p:nvPicPr>
        <p:blipFill>
          <a:blip r:embed="rId2">
            <a:lum bright="72000" contrast="-83000"/>
          </a:blip>
          <a:srcRect/>
          <a:stretch>
            <a:fillRect/>
          </a:stretch>
        </p:blipFill>
        <p:spPr bwMode="auto">
          <a:xfrm>
            <a:off x="1000100" y="1500173"/>
            <a:ext cx="8143932" cy="5357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başkanlık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42853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411386" y="142854"/>
            <a:ext cx="549560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Ara ,Servis kortu </a:t>
            </a:r>
            <a:r>
              <a:rPr lang="tr-TR" sz="2400" b="1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hatası,Çizgi</a:t>
            </a:r>
            <a:r>
              <a:rPr lang="tr-TR" sz="2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hakeminin kararını değiştirme işlenmiş Müsabaka Kağıt Örneği</a:t>
            </a:r>
            <a:endParaRPr lang="tr-TR" sz="2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51</a:t>
            </a:fld>
            <a:endParaRPr lang="tr-TR"/>
          </a:p>
        </p:txBody>
      </p:sp>
      <p:pic>
        <p:nvPicPr>
          <p:cNvPr id="3074" name="Picture 2" descr="C:\Users\CENGİZ\Desktop\WhatsApp Image 2019-12-01 at 10.20.55 (1)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1500172"/>
            <a:ext cx="8143900" cy="5357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21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başkanlık\Desktop\bayrak_07_yunus_tam35-blogspot-com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"/>
            <a:ext cx="7929586" cy="5116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C:\Users\başkanlık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175" y="188640"/>
            <a:ext cx="1196972" cy="1196972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85720" y="589266"/>
            <a:ext cx="500066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endParaRPr lang="tr-TR" sz="1400" b="1" i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endParaRPr lang="tr-TR" sz="1400" b="1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  <a:p>
            <a:pPr algn="ctr"/>
            <a:r>
              <a:rPr lang="tr-TR" sz="1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tr-TR" sz="1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tr-TR" sz="1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 descr="C:\Users\başkanlık\Desktop\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"/>
            <a:ext cx="1000100" cy="625063"/>
          </a:xfrm>
          <a:prstGeom prst="rect">
            <a:avLst/>
          </a:prstGeom>
          <a:noFill/>
        </p:spPr>
      </p:pic>
      <p:sp>
        <p:nvSpPr>
          <p:cNvPr id="9" name="8 Dikdörtgen"/>
          <p:cNvSpPr/>
          <p:nvPr/>
        </p:nvSpPr>
        <p:spPr>
          <a:xfrm>
            <a:off x="1000100" y="5072076"/>
            <a:ext cx="81439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tr-TR" sz="3600" b="1" i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Beni Dinlediğiniz için Teşekkür Ederim. </a:t>
            </a:r>
          </a:p>
          <a:p>
            <a:r>
              <a:rPr lang="tr-TR" sz="3600" b="1" i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Sunumumuz Sona Ermiştir.</a:t>
            </a:r>
            <a:r>
              <a:rPr lang="tr-TR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</a:t>
            </a:r>
            <a:endParaRPr lang="tr-TR" sz="3600" b="1" i="1" cap="none" spc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7965713" y="6669360"/>
            <a:ext cx="304827" cy="57131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2853"/>
            <a:ext cx="1330496" cy="1269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ündönümü">
  <a:themeElements>
    <a:clrScheme name="Gündönümü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Gündönümü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Gündönümü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2815</TotalTime>
  <Words>3471</Words>
  <Application>Microsoft Office PowerPoint</Application>
  <PresentationFormat>Ekran Gösterisi (4:3)</PresentationFormat>
  <Paragraphs>1556</Paragraphs>
  <Slides>52</Slides>
  <Notes>0</Notes>
  <HiddenSlides>0</HiddenSlides>
  <MMClips>6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52</vt:i4>
      </vt:variant>
    </vt:vector>
  </HeadingPairs>
  <TitlesOfParts>
    <vt:vector size="58" baseType="lpstr">
      <vt:lpstr>Calibri</vt:lpstr>
      <vt:lpstr>Gill Sans MT</vt:lpstr>
      <vt:lpstr>Times New Roman</vt:lpstr>
      <vt:lpstr>Verdana</vt:lpstr>
      <vt:lpstr>Wingdings 2</vt:lpstr>
      <vt:lpstr>Gündönümü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              MAÇ ESNASINDA            OYUN TEKRARI(LET)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         SERVİS HATALARI</vt:lpstr>
      <vt:lpstr>           AYAK HATASI (ÇİZGİYE BASMA)</vt:lpstr>
      <vt:lpstr>           AYAK HATASI (AYAK KALDIRMA)</vt:lpstr>
      <vt:lpstr>        RAKET BAŞI HATASI</vt:lpstr>
      <vt:lpstr>           BEL ÜSTÜ HATASI              (YÜKSEK SERVİS)</vt:lpstr>
      <vt:lpstr>              KESİK VURUŞ HATASI</vt:lpstr>
      <vt:lpstr> TOPUN TÜY KISMINA VURMA                   </vt:lpstr>
      <vt:lpstr>PowerPoint Sunusu</vt:lpstr>
      <vt:lpstr>PowerPoint Sunusu</vt:lpstr>
      <vt:lpstr>PowerPoint Sunusu</vt:lpstr>
      <vt:lpstr>SERVİS HAKEMİ Set Arası</vt:lpstr>
      <vt:lpstr>PowerPoint Sunusu</vt:lpstr>
      <vt:lpstr>PowerPoint Sunusu</vt:lpstr>
      <vt:lpstr>PowerPoint Sunusu</vt:lpstr>
      <vt:lpstr>PowerPoint Sunusu</vt:lpstr>
      <vt:lpstr>MÜSABAKA ANONSLARI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BADMİNTON OYUN KURALLARI </dc:title>
  <dc:creator>ADLIBILIM001</dc:creator>
  <cp:lastModifiedBy>Microsoft hesabı</cp:lastModifiedBy>
  <cp:revision>304</cp:revision>
  <dcterms:created xsi:type="dcterms:W3CDTF">2018-05-08T06:36:50Z</dcterms:created>
  <dcterms:modified xsi:type="dcterms:W3CDTF">2022-03-24T07:38:26Z</dcterms:modified>
</cp:coreProperties>
</file>