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7" autoAdjust="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68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04086-71D2-4538-8DD8-6B63E351F448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0746AE-2BC7-4F22-B448-3641CF0CCF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1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0746AE-2BC7-4F22-B448-3641CF0CCF81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548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0746AE-2BC7-4F22-B448-3641CF0CCF8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277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617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702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95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393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979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19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461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52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92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42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41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rgbClr val="E7F1F9"/>
            </a:gs>
            <a:gs pos="94000">
              <a:srgbClr val="CFE2F2"/>
            </a:gs>
            <a:gs pos="33000">
              <a:schemeClr val="accent3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25951-A9C0-4EB6-95F1-3B409E06401D}" type="datetimeFigureOut">
              <a:rPr lang="tr-TR" smtClean="0"/>
              <a:t>3.08.2022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EF961-D88D-4F40-8AB3-B3A554342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98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sim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71" y="125128"/>
            <a:ext cx="2932498" cy="293249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041148" y="3374342"/>
            <a:ext cx="6096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4400" dirty="0" smtClean="0">
                <a:solidFill>
                  <a:schemeClr val="accent1">
                    <a:lumMod val="50000"/>
                  </a:schemeClr>
                </a:solidFill>
              </a:rPr>
              <a:t>SPOR BİLGİ SİSTEMİ </a:t>
            </a:r>
          </a:p>
          <a:p>
            <a:r>
              <a:rPr lang="tr-TR" sz="4400" dirty="0" smtClean="0">
                <a:solidFill>
                  <a:schemeClr val="accent1">
                    <a:lumMod val="50000"/>
                  </a:schemeClr>
                </a:solidFill>
              </a:rPr>
              <a:t>KURS BÜTÜNLEME BAŞVURU YÖNLENDİRME </a:t>
            </a:r>
            <a:endParaRPr lang="tr-TR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46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etin kutusu 14"/>
          <p:cNvSpPr txBox="1"/>
          <p:nvPr/>
        </p:nvSpPr>
        <p:spPr>
          <a:xfrm>
            <a:off x="8489958" y="3523804"/>
            <a:ext cx="2932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/>
              <a:t>Yüklemeniz gereken belge olması durumunda gerekli yüklemeleri yaparak devam ediniz.</a:t>
            </a:r>
            <a:endParaRPr lang="tr-TR" sz="1400" dirty="0"/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71" y="125128"/>
            <a:ext cx="2932498" cy="2932498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3" y="353085"/>
            <a:ext cx="7378574" cy="5785165"/>
          </a:xfrm>
        </p:spPr>
      </p:pic>
    </p:spTree>
    <p:extLst>
      <p:ext uri="{BB962C8B-B14F-4D97-AF65-F5344CB8AC3E}">
        <p14:creationId xmlns:p14="http://schemas.microsoft.com/office/powerpoint/2010/main" val="214019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etin kutusu 14"/>
          <p:cNvSpPr txBox="1"/>
          <p:nvPr/>
        </p:nvSpPr>
        <p:spPr>
          <a:xfrm>
            <a:off x="8489958" y="3523804"/>
            <a:ext cx="29324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Özet kısmında beyan etmiş olduğunuz bilgileri kontrol ederek başvurunuzu tamamlayınız.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71" y="125128"/>
            <a:ext cx="2932498" cy="2932498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2" y="371191"/>
            <a:ext cx="7387627" cy="5758005"/>
          </a:xfrm>
        </p:spPr>
      </p:pic>
    </p:spTree>
    <p:extLst>
      <p:ext uri="{BB962C8B-B14F-4D97-AF65-F5344CB8AC3E}">
        <p14:creationId xmlns:p14="http://schemas.microsoft.com/office/powerpoint/2010/main" val="66350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71" y="125128"/>
            <a:ext cx="2932498" cy="293249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24689" y="1376128"/>
            <a:ext cx="778844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Lütfen okuyunuz</a:t>
            </a:r>
          </a:p>
          <a:p>
            <a:endParaRPr lang="tr-T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/>
              <a:t>14.12.2019 tarihinden sonra katılarak başarısız olduğunuz uygulama eğitimi ders ya da dersler için bütünleme başvurusunda bulunabilirsiniz.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/>
              <a:t>Başarısız olarak bütünlemeye kaldığınız aynı kademe, federasyon ve branşta bütünleme başvurusunda bulunabilirsiniz.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/>
              <a:t>Bütünleme başvurunuz sonucunda ilgili federasyon tarafından kontroller sağlanacaktır.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/>
              <a:t>Başvurunuza ilgili federasyon tarafından onay verilmesi durumunda tarafınıza bütünleme ücreti için referans numarası oluşturulacaktır.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/>
              <a:t>İlgili federasyonun anlaşmalı olduğu bankaya ön kayıt tarihleri arasında bütünleme ücretini yatırınız.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/>
              <a:t>H</a:t>
            </a:r>
            <a:r>
              <a:rPr lang="tr-TR" sz="1600" dirty="0" smtClean="0"/>
              <a:t>er kurs için belirli sayıda bütünleme kursiyeri kontenjan verilecektir. Lütfen başvuru durumunuzu kontrol ediniz.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/>
              <a:t>Tüm sorularınız için başvuruda bulunduğunuz ilgili spor federasyonu ile iletişime geçebilirsiniz.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027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Resim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71" y="125128"/>
            <a:ext cx="2932498" cy="2932498"/>
          </a:xfrm>
          <a:prstGeom prst="rect">
            <a:avLst/>
          </a:prstGeom>
        </p:spPr>
      </p:pic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25" y="371192"/>
            <a:ext cx="7387627" cy="5758004"/>
          </a:xfrm>
        </p:spPr>
      </p:pic>
      <p:sp>
        <p:nvSpPr>
          <p:cNvPr id="4" name="Aşağı Ok 3"/>
          <p:cNvSpPr/>
          <p:nvPr/>
        </p:nvSpPr>
        <p:spPr>
          <a:xfrm>
            <a:off x="3716594" y="1042219"/>
            <a:ext cx="206477" cy="3736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503671" y="3883742"/>
            <a:ext cx="293249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  <a:cs typeface="Segoe UI Semilight" panose="020B0402040204020203" pitchFamily="34" charset="0"/>
              </a:rPr>
              <a:t>E-devlet/Spor Bilgi Sistemine Türkiye Cumhuriyeti vatandaşlık numarası ve şifreniz ile giri</a:t>
            </a:r>
            <a:r>
              <a:rPr lang="tr-TR" sz="1400" dirty="0">
                <a:ea typeface="Segoe UI Emoji" panose="020B0502040204020203" pitchFamily="34" charset="0"/>
                <a:cs typeface="Segoe UI Semilight" panose="020B0402040204020203" pitchFamily="34" charset="0"/>
              </a:rPr>
              <a:t>ş</a:t>
            </a:r>
            <a:r>
              <a:rPr lang="tr-TR" sz="1400" dirty="0" smtClean="0">
                <a:ea typeface="Segoe UI Emoji" panose="020B0502040204020203" pitchFamily="34" charset="0"/>
                <a:cs typeface="Segoe UI Semilight" panose="020B0402040204020203" pitchFamily="34" charset="0"/>
              </a:rPr>
              <a:t> yapınız.</a:t>
            </a:r>
          </a:p>
          <a:p>
            <a:pPr algn="just"/>
            <a:endParaRPr lang="tr-TR" sz="1400" dirty="0" smtClean="0">
              <a:ea typeface="Segoe UI Emoji" panose="020B0502040204020203" pitchFamily="34" charset="0"/>
              <a:cs typeface="Segoe UI Semilight" panose="020B040204020402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  <a:cs typeface="Segoe UI Semilight" panose="020B0402040204020203" pitchFamily="34" charset="0"/>
              </a:rPr>
              <a:t>Spor Elemanı alanını seçerek devam ediniz.</a:t>
            </a:r>
            <a:endParaRPr lang="tr-TR" sz="1400" dirty="0">
              <a:ea typeface="Segoe UI Emoji" panose="020B05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88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etin kutusu 14"/>
          <p:cNvSpPr txBox="1"/>
          <p:nvPr/>
        </p:nvSpPr>
        <p:spPr>
          <a:xfrm>
            <a:off x="8503671" y="3926926"/>
            <a:ext cx="2932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Kurs Bütünleme Başvuru alanını seçerek devam ediniz</a:t>
            </a:r>
            <a:r>
              <a:rPr lang="tr-TR" sz="14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.</a:t>
            </a:r>
            <a:endParaRPr lang="tr-TR" dirty="0"/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71" y="125128"/>
            <a:ext cx="2932498" cy="2932498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77" y="362140"/>
            <a:ext cx="7396681" cy="5776110"/>
          </a:xfrm>
        </p:spPr>
      </p:pic>
      <p:sp>
        <p:nvSpPr>
          <p:cNvPr id="8" name="Aşağı Ok 7"/>
          <p:cNvSpPr/>
          <p:nvPr/>
        </p:nvSpPr>
        <p:spPr>
          <a:xfrm>
            <a:off x="3677265" y="1120877"/>
            <a:ext cx="206477" cy="3736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56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etin kutusu 14"/>
          <p:cNvSpPr txBox="1"/>
          <p:nvPr/>
        </p:nvSpPr>
        <p:spPr>
          <a:xfrm>
            <a:off x="8489958" y="3828604"/>
            <a:ext cx="2932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Bilgilendirme metnini okuyarak, onaylayınız.</a:t>
            </a:r>
            <a:endParaRPr lang="tr-TR" sz="1400" dirty="0">
              <a:ea typeface="Segoe UI Emoji" panose="020B0502040204020203" pitchFamily="34" charset="0"/>
            </a:endParaRP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958" y="251877"/>
            <a:ext cx="2932498" cy="2932498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1" y="362139"/>
            <a:ext cx="7378575" cy="5776111"/>
          </a:xfrm>
        </p:spPr>
      </p:pic>
    </p:spTree>
    <p:extLst>
      <p:ext uri="{BB962C8B-B14F-4D97-AF65-F5344CB8AC3E}">
        <p14:creationId xmlns:p14="http://schemas.microsoft.com/office/powerpoint/2010/main" val="131540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etin kutusu 14"/>
          <p:cNvSpPr txBox="1"/>
          <p:nvPr/>
        </p:nvSpPr>
        <p:spPr>
          <a:xfrm>
            <a:off x="8489958" y="3820871"/>
            <a:ext cx="29324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Başarısız olarak bütünlemeye kaldığınız kurs ve ders seçimini yapınız.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Birden fazla başarısız olarak bütünlemeye kaldığınız kurs olması durumunda, katılmak istediğiniz kurs ve ders seçiminizi yaparak devam ediniz.</a:t>
            </a:r>
            <a:endParaRPr lang="tr-TR" sz="1400" dirty="0">
              <a:ea typeface="Segoe UI Emoji" panose="020B0502040204020203" pitchFamily="34" charset="0"/>
            </a:endParaRP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958" y="162962"/>
            <a:ext cx="2932498" cy="2932498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79" y="362138"/>
            <a:ext cx="7387628" cy="5767057"/>
          </a:xfrm>
        </p:spPr>
      </p:pic>
    </p:spTree>
    <p:extLst>
      <p:ext uri="{BB962C8B-B14F-4D97-AF65-F5344CB8AC3E}">
        <p14:creationId xmlns:p14="http://schemas.microsoft.com/office/powerpoint/2010/main" val="8823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etin kutusu 14"/>
          <p:cNvSpPr txBox="1"/>
          <p:nvPr/>
        </p:nvSpPr>
        <p:spPr>
          <a:xfrm>
            <a:off x="8489958" y="3631958"/>
            <a:ext cx="29324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Bütünleme kursiyeri olarak katılmak istediğiniz kurs ve ders seçimini yapınız.</a:t>
            </a:r>
          </a:p>
          <a:p>
            <a:pPr algn="just"/>
            <a:endParaRPr lang="tr-TR" sz="1400" dirty="0" smtClean="0">
              <a:ea typeface="Segoe UI Emoji" panose="020B050204020402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Bütünleme kursiyeri olarak katılmak istediğiniz uygulama eğitimi kursu, daha önce başarısız olarak bütünlemeye kaldığınız uygulama eğitimi ile aynı kademede olmalıdır.</a:t>
            </a:r>
            <a:endParaRPr lang="tr-TR" sz="1400" dirty="0">
              <a:ea typeface="Segoe UI Emoji" panose="020B0502040204020203" pitchFamily="34" charset="0"/>
            </a:endParaRP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958" y="197555"/>
            <a:ext cx="2932498" cy="2932498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1" y="362139"/>
            <a:ext cx="7387628" cy="5776111"/>
          </a:xfrm>
        </p:spPr>
      </p:pic>
    </p:spTree>
    <p:extLst>
      <p:ext uri="{BB962C8B-B14F-4D97-AF65-F5344CB8AC3E}">
        <p14:creationId xmlns:p14="http://schemas.microsoft.com/office/powerpoint/2010/main" val="395062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etin kutusu 14"/>
          <p:cNvSpPr txBox="1"/>
          <p:nvPr/>
        </p:nvSpPr>
        <p:spPr>
          <a:xfrm>
            <a:off x="8489958" y="3631959"/>
            <a:ext cx="2932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Ö</a:t>
            </a:r>
            <a:r>
              <a:rPr lang="tr-TR" sz="1400" dirty="0" smtClean="0">
                <a:ea typeface="Segoe UI Emoji" panose="020B0502040204020203" pitchFamily="34" charset="0"/>
                <a:cs typeface="Calibri Light" panose="020F0302020204030204" pitchFamily="34" charset="0"/>
              </a:rPr>
              <a:t>ğ</a:t>
            </a:r>
            <a:r>
              <a:rPr lang="tr-TR" sz="1400" dirty="0" smtClean="0">
                <a:ea typeface="Segoe UI Emoji" panose="020B0502040204020203" pitchFamily="34" charset="0"/>
              </a:rPr>
              <a:t>renim bilgileri alanını doldurarak devam ediniz.</a:t>
            </a:r>
            <a:endParaRPr lang="tr-TR" sz="1400" dirty="0">
              <a:ea typeface="Segoe UI Emoji" panose="020B0502040204020203" pitchFamily="34" charset="0"/>
            </a:endParaRP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958" y="224716"/>
            <a:ext cx="2932498" cy="2932498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2" y="371192"/>
            <a:ext cx="7387627" cy="5758004"/>
          </a:xfrm>
        </p:spPr>
      </p:pic>
    </p:spTree>
    <p:extLst>
      <p:ext uri="{BB962C8B-B14F-4D97-AF65-F5344CB8AC3E}">
        <p14:creationId xmlns:p14="http://schemas.microsoft.com/office/powerpoint/2010/main" val="48561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etin kutusu 14"/>
          <p:cNvSpPr txBox="1"/>
          <p:nvPr/>
        </p:nvSpPr>
        <p:spPr>
          <a:xfrm>
            <a:off x="8503671" y="3710618"/>
            <a:ext cx="2932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Ki</a:t>
            </a:r>
            <a:r>
              <a:rPr lang="tr-TR" sz="1400" dirty="0" smtClean="0">
                <a:latin typeface="Segoe UI Semilight" panose="020B0402040204020203" pitchFamily="34" charset="0"/>
                <a:ea typeface="Segoe UI Emoji" panose="020B0502040204020203" pitchFamily="34" charset="0"/>
                <a:cs typeface="Segoe UI Semilight" panose="020B0402040204020203" pitchFamily="34" charset="0"/>
              </a:rPr>
              <a:t>ş</a:t>
            </a:r>
            <a:r>
              <a:rPr lang="tr-TR" sz="1400" dirty="0" smtClean="0">
                <a:latin typeface="Segoe UI Emoji" panose="020B0502040204020203" pitchFamily="34" charset="0"/>
                <a:ea typeface="Segoe UI Emoji" panose="020B0502040204020203" pitchFamily="34" charset="0"/>
              </a:rPr>
              <a:t>isel bilgiler alanını doldurarak devam ediniz.</a:t>
            </a:r>
            <a:endParaRPr lang="tr-TR" sz="1400" dirty="0">
              <a:latin typeface="Segoe UI Emoji" panose="020B0502040204020203" pitchFamily="34" charset="0"/>
              <a:ea typeface="Segoe UI Emoji" panose="020B0502040204020203" pitchFamily="34" charset="0"/>
            </a:endParaRP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71" y="79861"/>
            <a:ext cx="2932498" cy="2932498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78" y="371193"/>
            <a:ext cx="7387628" cy="5758004"/>
          </a:xfrm>
        </p:spPr>
      </p:pic>
    </p:spTree>
    <p:extLst>
      <p:ext uri="{BB962C8B-B14F-4D97-AF65-F5344CB8AC3E}">
        <p14:creationId xmlns:p14="http://schemas.microsoft.com/office/powerpoint/2010/main" val="420634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etin kutusu 14"/>
          <p:cNvSpPr txBox="1"/>
          <p:nvPr/>
        </p:nvSpPr>
        <p:spPr>
          <a:xfrm>
            <a:off x="8489958" y="3523804"/>
            <a:ext cx="29324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Sağlık beyanı alanını işaretleyerek devam ediniz.</a:t>
            </a:r>
          </a:p>
          <a:p>
            <a:pPr algn="just"/>
            <a:endParaRPr lang="tr-TR" sz="1400" dirty="0" smtClean="0">
              <a:ea typeface="Segoe UI Emoji" panose="020B05020402040202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smtClean="0">
                <a:ea typeface="Segoe UI Emoji" panose="020B0502040204020203" pitchFamily="34" charset="0"/>
              </a:rPr>
              <a:t>Sportif cezanız olması durumunda görüntüleme izni beyanınızı veriniz.</a:t>
            </a:r>
            <a:endParaRPr lang="tr-TR" sz="1400" dirty="0">
              <a:ea typeface="Segoe UI Emoji" panose="020B0502040204020203" pitchFamily="34" charset="0"/>
            </a:endParaRPr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671" y="125128"/>
            <a:ext cx="2932498" cy="2932498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2" y="380246"/>
            <a:ext cx="7378575" cy="5758004"/>
          </a:xfrm>
        </p:spPr>
      </p:pic>
    </p:spTree>
    <p:extLst>
      <p:ext uri="{BB962C8B-B14F-4D97-AF65-F5344CB8AC3E}">
        <p14:creationId xmlns:p14="http://schemas.microsoft.com/office/powerpoint/2010/main" val="426169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256</Words>
  <Application>Microsoft Office PowerPoint</Application>
  <PresentationFormat>Geniş ekran</PresentationFormat>
  <Paragraphs>30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UI Emoji</vt:lpstr>
      <vt:lpstr>Segoe UI Semilight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Alper DEMIRBAG</dc:creator>
  <cp:lastModifiedBy>Alper DEMIRBAG</cp:lastModifiedBy>
  <cp:revision>22</cp:revision>
  <dcterms:created xsi:type="dcterms:W3CDTF">2022-05-24T07:15:25Z</dcterms:created>
  <dcterms:modified xsi:type="dcterms:W3CDTF">2022-08-03T07:56:13Z</dcterms:modified>
</cp:coreProperties>
</file>